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58" r:id="rId3"/>
    <p:sldId id="256" r:id="rId4"/>
    <p:sldId id="257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35700"/>
    <a:srgbClr val="FDE82E"/>
    <a:srgbClr val="FF69B4"/>
    <a:srgbClr val="CA73A3"/>
    <a:srgbClr val="E39353"/>
    <a:srgbClr val="5DAEAB"/>
    <a:srgbClr val="3600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21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8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802D9-8937-BA08-7BFE-A82B547B22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3F3BF0-D0BE-22D3-4864-6C4CFE7845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E86842-EDA5-69AB-0AA5-98E1004175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E7877-CAAE-402D-8B24-004CD3A40743}" type="datetimeFigureOut">
              <a:rPr lang="en-US" smtClean="0"/>
              <a:t>11/8/2024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96454F-629E-829A-6FFB-BD7E08C6F2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39FBEF-AC49-5209-8A44-0EC83BE9DC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2B31A-4AD9-4B96-965E-CC0378BA07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624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6D48F9-1DC9-D864-C1B5-71E4E2174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861CEE0-CD7B-C286-9288-41435F77B5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518182-9F1B-ED1E-E6CE-4081DA358C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E7877-CAAE-402D-8B24-004CD3A40743}" type="datetimeFigureOut">
              <a:rPr lang="en-US" smtClean="0"/>
              <a:t>11/8/2024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B0B115-5C68-C605-0B40-65CE29A244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B2D901-3DB7-BA0A-AEE9-94CBE9C58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2B31A-4AD9-4B96-965E-CC0378BA07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887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D128699-6350-2B2F-CDD4-DE43D0973B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4611CCF-C0E6-C878-BC32-14FC68F5A4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BCBDC6-FB03-64EB-29D9-09FF7ED756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E7877-CAAE-402D-8B24-004CD3A40743}" type="datetimeFigureOut">
              <a:rPr lang="en-US" smtClean="0"/>
              <a:t>11/8/2024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F9834C-948E-8DDD-A823-C033FE8B07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A5E7C7-22DB-82DB-58D2-456748087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2B31A-4AD9-4B96-965E-CC0378BA07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2570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562C9-C018-7C61-C4B9-7C467CEF4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D44DCC-EB8B-43F5-6366-0CC2AF1652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04FCAE-FEC3-1729-0C5F-5F7A6ED53D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E7877-CAAE-402D-8B24-004CD3A40743}" type="datetimeFigureOut">
              <a:rPr lang="en-US" smtClean="0"/>
              <a:t>11/8/2024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B5164A-2D5A-14F4-79CB-D556131FE2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9779A0-C6AC-C8D9-0FE8-0BBA5104D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2B31A-4AD9-4B96-965E-CC0378BA07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8969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61A817-C842-F06D-D229-D4EE3E58D2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DF88E1-4059-23D3-777A-46EA21F497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5D30DB-07B5-B713-7C5A-396833C009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E7877-CAAE-402D-8B24-004CD3A40743}" type="datetimeFigureOut">
              <a:rPr lang="en-US" smtClean="0"/>
              <a:t>11/8/2024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1C1283-675E-96EC-7433-608F209827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61448-A9C7-1AE5-95EC-F4E98BAAB9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2B31A-4AD9-4B96-965E-CC0378BA07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90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F65E1-B2C0-5A19-03FC-086AE8B57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C04733-B510-D1D1-40C8-9E620F4E00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75890F-8C03-0682-7162-BFA232466C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C080E8-CE4C-5144-BD92-FFD4FE0486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E7877-CAAE-402D-8B24-004CD3A40743}" type="datetimeFigureOut">
              <a:rPr lang="en-US" smtClean="0"/>
              <a:t>11/8/2024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48A59D-AABD-8249-C4C3-D3F6DA07C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732CAF-B06F-D5AA-B1FA-7BFA80DE60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2B31A-4AD9-4B96-965E-CC0378BA07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8772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E1F761-7901-B718-FF51-178F3E785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8A2E30-DBF3-FFD3-FF02-E50D391622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53803E-1C17-AF43-FD55-1B95AACBBF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D71F4D1-CE53-8E7C-DA6E-8AA93ECE4A5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1E10B77-0575-C0B0-21FE-1BB7B5E0756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4FB95A-FF80-EEA5-677A-7C1192564B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E7877-CAAE-402D-8B24-004CD3A40743}" type="datetimeFigureOut">
              <a:rPr lang="en-US" smtClean="0"/>
              <a:t>11/8/2024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2FAA033-402E-AFD8-7243-C00BB19D10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DCCC691-86C3-E342-4FEA-91B1D8182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2B31A-4AD9-4B96-965E-CC0378BA07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8351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B9719-D961-5F2B-9987-0FF6685B3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811365F-B1E5-E64F-3509-9913437078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E7877-CAAE-402D-8B24-004CD3A40743}" type="datetimeFigureOut">
              <a:rPr lang="en-US" smtClean="0"/>
              <a:t>11/8/2024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0DCAB6-9844-3C87-748C-E9202778FD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2B3957-FF47-6344-AE3D-B217928ED3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2B31A-4AD9-4B96-965E-CC0378BA07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1134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32B5739-474E-D80C-4231-6FBAADEF4D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E7877-CAAE-402D-8B24-004CD3A40743}" type="datetimeFigureOut">
              <a:rPr lang="en-US" smtClean="0"/>
              <a:t>11/8/2024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CF043E3-73B4-76E7-4065-04F6C4222E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2A111C-FCAE-2637-A6EC-6AEB109A8A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2B31A-4AD9-4B96-965E-CC0378BA07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0456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870F0F-6C26-D142-64E2-282A1C386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DB99B7-81F9-A7B7-7063-B50C45B4FC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2E5FFE-ACDD-D4DE-81CA-5B52A5F9C8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EBA4E4-32FA-81CA-F51E-C55373680E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E7877-CAAE-402D-8B24-004CD3A40743}" type="datetimeFigureOut">
              <a:rPr lang="en-US" smtClean="0"/>
              <a:t>11/8/2024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4770A5-5CE2-92F0-FA60-0EA180AA92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4BFCEE-CB62-98D6-D7DD-F6CE2E4C6B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2B31A-4AD9-4B96-965E-CC0378BA07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4683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EFB8BD-B643-CE0E-5B00-C325B06978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33AA112-6898-CE06-6E35-3EB16134DA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625C5B-32B8-84AD-5F7D-94463FCB40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2A4815-6F02-22C8-07A6-23A4A67DC1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E7877-CAAE-402D-8B24-004CD3A40743}" type="datetimeFigureOut">
              <a:rPr lang="en-US" smtClean="0"/>
              <a:t>11/8/2024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46D662-1F8A-CC45-7A79-E8E643EE3F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51C3FE-156F-8B21-6BE6-8204F1047D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2B31A-4AD9-4B96-965E-CC0378BA07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8215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F192F7C-5B2D-2830-7BEA-73D0601B78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12D80F-6B64-99E4-681F-ADB0D4B39D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627337-CCF2-F521-ED3C-016E9E262B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CE7877-CAAE-402D-8B24-004CD3A40743}" type="datetimeFigureOut">
              <a:rPr lang="en-US" smtClean="0"/>
              <a:t>11/8/2024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912D2D-BF70-3EEE-76FF-EFAB8932F8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588B2C-C226-C6E1-3A0A-6D16DFF2E7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B2B31A-4AD9-4B96-965E-CC0378BA07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1180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47123A55-AE0B-C20C-175D-72983AB086BB}"/>
              </a:ext>
            </a:extLst>
          </p:cNvPr>
          <p:cNvGrpSpPr/>
          <p:nvPr/>
        </p:nvGrpSpPr>
        <p:grpSpPr>
          <a:xfrm>
            <a:off x="304734" y="480148"/>
            <a:ext cx="11582532" cy="5401537"/>
            <a:chOff x="304734" y="480148"/>
            <a:chExt cx="11582532" cy="5401537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3D81B9C3-65B9-81EA-9B68-129DCE43C992}"/>
                </a:ext>
              </a:extLst>
            </p:cNvPr>
            <p:cNvGrpSpPr/>
            <p:nvPr/>
          </p:nvGrpSpPr>
          <p:grpSpPr>
            <a:xfrm>
              <a:off x="304734" y="480148"/>
              <a:ext cx="11582532" cy="5401537"/>
              <a:chOff x="259714" y="480148"/>
              <a:chExt cx="11582532" cy="5401537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679691B1-DD7E-5284-2D7E-0D7EC3208EC8}"/>
                  </a:ext>
                </a:extLst>
              </p:cNvPr>
              <p:cNvGrpSpPr/>
              <p:nvPr/>
            </p:nvGrpSpPr>
            <p:grpSpPr>
              <a:xfrm>
                <a:off x="259714" y="480148"/>
                <a:ext cx="11582532" cy="5401537"/>
                <a:chOff x="259714" y="480148"/>
                <a:chExt cx="11582532" cy="5401537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52A02B19-A8EB-CDD7-09C0-FBA1789D28BC}"/>
                    </a:ext>
                  </a:extLst>
                </p:cNvPr>
                <p:cNvGrpSpPr/>
                <p:nvPr/>
              </p:nvGrpSpPr>
              <p:grpSpPr>
                <a:xfrm>
                  <a:off x="259714" y="480148"/>
                  <a:ext cx="11398251" cy="5209339"/>
                  <a:chOff x="396874" y="461860"/>
                  <a:chExt cx="11398251" cy="5209339"/>
                </a:xfrm>
              </p:grpSpPr>
              <p:pic>
                <p:nvPicPr>
                  <p:cNvPr id="21" name="Picture 20" descr="A map of the united states&#10;&#10;Description automatically generated">
                    <a:extLst>
                      <a:ext uri="{FF2B5EF4-FFF2-40B4-BE49-F238E27FC236}">
                        <a16:creationId xmlns:a16="http://schemas.microsoft.com/office/drawing/2014/main" id="{260DE35B-3DC0-F6D0-9EB0-2738228A473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5107" t="30225" r="4658" b="30770"/>
                  <a:stretch/>
                </p:blipFill>
                <p:spPr>
                  <a:xfrm>
                    <a:off x="8931654" y="4377411"/>
                    <a:ext cx="2072122" cy="1293788"/>
                  </a:xfrm>
                  <a:prstGeom prst="rect">
                    <a:avLst/>
                  </a:prstGeom>
                </p:spPr>
              </p:pic>
              <p:grpSp>
                <p:nvGrpSpPr>
                  <p:cNvPr id="22" name="Group 21">
                    <a:extLst>
                      <a:ext uri="{FF2B5EF4-FFF2-40B4-BE49-F238E27FC236}">
                        <a16:creationId xmlns:a16="http://schemas.microsoft.com/office/drawing/2014/main" id="{BECB28CD-ED6C-146C-6045-65BB53EB3117}"/>
                      </a:ext>
                    </a:extLst>
                  </p:cNvPr>
                  <p:cNvGrpSpPr/>
                  <p:nvPr/>
                </p:nvGrpSpPr>
                <p:grpSpPr>
                  <a:xfrm>
                    <a:off x="396874" y="461860"/>
                    <a:ext cx="11398251" cy="4875368"/>
                    <a:chOff x="396874" y="461860"/>
                    <a:chExt cx="11398251" cy="4875368"/>
                  </a:xfrm>
                </p:grpSpPr>
                <p:pic>
                  <p:nvPicPr>
                    <p:cNvPr id="23" name="Picture 22" descr="A map of a large animal&#10;&#10;Description automatically generated with medium confidence">
                      <a:extLst>
                        <a:ext uri="{FF2B5EF4-FFF2-40B4-BE49-F238E27FC236}">
                          <a16:creationId xmlns:a16="http://schemas.microsoft.com/office/drawing/2014/main" id="{633DC96E-BBA8-8124-5D36-2F3C0B6B65D1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3">
                      <a:clrChange>
                        <a:clrFrom>
                          <a:srgbClr val="000000">
                            <a:alpha val="0"/>
                          </a:srgbClr>
                        </a:clrFrom>
                        <a:clrTo>
                          <a:srgbClr val="000000">
                            <a:alpha val="0"/>
                          </a:srgbClr>
                        </a:clrTo>
                      </a:clrChang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2848" t="21368" r="1301" b="25020"/>
                    <a:stretch/>
                  </p:blipFill>
                  <p:spPr>
                    <a:xfrm>
                      <a:off x="396874" y="461860"/>
                      <a:ext cx="11398251" cy="4875368"/>
                    </a:xfrm>
                    <a:prstGeom prst="rect">
                      <a:avLst/>
                    </a:prstGeom>
                  </p:spPr>
                </p:pic>
                <p:grpSp>
                  <p:nvGrpSpPr>
                    <p:cNvPr id="24" name="Group 23">
                      <a:extLst>
                        <a:ext uri="{FF2B5EF4-FFF2-40B4-BE49-F238E27FC236}">
                          <a16:creationId xmlns:a16="http://schemas.microsoft.com/office/drawing/2014/main" id="{3AF4D9AC-4F85-7083-146C-96495960361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397292" y="1821988"/>
                      <a:ext cx="1073796" cy="2322295"/>
                      <a:chOff x="8777567" y="2520893"/>
                      <a:chExt cx="1073796" cy="2322295"/>
                    </a:xfrm>
                  </p:grpSpPr>
                  <p:sp>
                    <p:nvSpPr>
                      <p:cNvPr id="25" name="TextBox 24">
                        <a:extLst>
                          <a:ext uri="{FF2B5EF4-FFF2-40B4-BE49-F238E27FC236}">
                            <a16:creationId xmlns:a16="http://schemas.microsoft.com/office/drawing/2014/main" id="{662BF0B2-889A-8AFF-8976-1F4AC04295F2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777567" y="2862236"/>
                        <a:ext cx="1073791" cy="30777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sz="1400" dirty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a:t>1.25%</a:t>
                        </a:r>
                      </a:p>
                    </p:txBody>
                  </p:sp>
                  <p:sp>
                    <p:nvSpPr>
                      <p:cNvPr id="26" name="TextBox 25">
                        <a:extLst>
                          <a:ext uri="{FF2B5EF4-FFF2-40B4-BE49-F238E27FC236}">
                            <a16:creationId xmlns:a16="http://schemas.microsoft.com/office/drawing/2014/main" id="{4F157E57-6E6E-411D-80F7-0715651BBF17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777567" y="4194068"/>
                        <a:ext cx="1073791" cy="30777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sz="1400" dirty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a:t>27.6%</a:t>
                        </a:r>
                      </a:p>
                    </p:txBody>
                  </p:sp>
                  <p:sp>
                    <p:nvSpPr>
                      <p:cNvPr id="27" name="TextBox 26">
                        <a:extLst>
                          <a:ext uri="{FF2B5EF4-FFF2-40B4-BE49-F238E27FC236}">
                            <a16:creationId xmlns:a16="http://schemas.microsoft.com/office/drawing/2014/main" id="{AFD4A7C8-9561-91CB-407D-3B5932D5F561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777568" y="3190724"/>
                        <a:ext cx="1073791" cy="30777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sz="1400" dirty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a:t>23.8%</a:t>
                        </a:r>
                      </a:p>
                    </p:txBody>
                  </p:sp>
                  <p:sp>
                    <p:nvSpPr>
                      <p:cNvPr id="28" name="TextBox 27">
                        <a:extLst>
                          <a:ext uri="{FF2B5EF4-FFF2-40B4-BE49-F238E27FC236}">
                            <a16:creationId xmlns:a16="http://schemas.microsoft.com/office/drawing/2014/main" id="{F854245D-D5DD-A656-A7BF-8040048A31BF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777569" y="3847700"/>
                        <a:ext cx="1073791" cy="30777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sz="1400" dirty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a:t>14.8%</a:t>
                        </a:r>
                      </a:p>
                    </p:txBody>
                  </p:sp>
                  <p:sp>
                    <p:nvSpPr>
                      <p:cNvPr id="29" name="TextBox 28">
                        <a:extLst>
                          <a:ext uri="{FF2B5EF4-FFF2-40B4-BE49-F238E27FC236}">
                            <a16:creationId xmlns:a16="http://schemas.microsoft.com/office/drawing/2014/main" id="{7143ABE0-58EA-B060-19A7-5004A98045C5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777568" y="3527550"/>
                        <a:ext cx="1073791" cy="30777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sz="1400" dirty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a:t>5.17%</a:t>
                        </a:r>
                      </a:p>
                    </p:txBody>
                  </p:sp>
                  <p:sp>
                    <p:nvSpPr>
                      <p:cNvPr id="30" name="TextBox 29">
                        <a:extLst>
                          <a:ext uri="{FF2B5EF4-FFF2-40B4-BE49-F238E27FC236}">
                            <a16:creationId xmlns:a16="http://schemas.microsoft.com/office/drawing/2014/main" id="{C702C68F-1A4D-6527-B8B7-697DEB78220C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777572" y="2520893"/>
                        <a:ext cx="1073791" cy="30777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sz="1400" dirty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a:t>27.3%</a:t>
                        </a:r>
                      </a:p>
                    </p:txBody>
                  </p:sp>
                  <p:sp>
                    <p:nvSpPr>
                      <p:cNvPr id="31" name="TextBox 30">
                        <a:extLst>
                          <a:ext uri="{FF2B5EF4-FFF2-40B4-BE49-F238E27FC236}">
                            <a16:creationId xmlns:a16="http://schemas.microsoft.com/office/drawing/2014/main" id="{1B31C81F-56FE-6338-C816-0707A60655D9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777568" y="4535411"/>
                        <a:ext cx="1073791" cy="30777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sz="1400" dirty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a:t>0.07%</a:t>
                        </a:r>
                      </a:p>
                    </p:txBody>
                  </p:sp>
                </p:grpSp>
              </p:grpSp>
            </p:grpSp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C203427B-8C53-12F7-58C4-D4C345154624}"/>
                    </a:ext>
                  </a:extLst>
                </p:cNvPr>
                <p:cNvSpPr txBox="1"/>
                <p:nvPr/>
              </p:nvSpPr>
              <p:spPr>
                <a:xfrm>
                  <a:off x="8252600" y="769059"/>
                  <a:ext cx="3589646" cy="830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6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Total drainage area: 5.5 km</a:t>
                  </a:r>
                  <a:r>
                    <a:rPr lang="en-US" sz="1600" baseline="30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2</a:t>
                  </a:r>
                </a:p>
                <a:p>
                  <a:r>
                    <a:rPr lang="en-US" sz="16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Elevation: 3748 m at Arikaree Glacier to 3352 m at Albion outlet</a:t>
                  </a:r>
                  <a:endParaRPr lang="en-US" sz="1600" baseline="30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18" name="Group 17">
                  <a:extLst>
                    <a:ext uri="{FF2B5EF4-FFF2-40B4-BE49-F238E27FC236}">
                      <a16:creationId xmlns:a16="http://schemas.microsoft.com/office/drawing/2014/main" id="{CFA748DB-370E-B25F-3E68-B0B973C93079}"/>
                    </a:ext>
                  </a:extLst>
                </p:cNvPr>
                <p:cNvGrpSpPr/>
                <p:nvPr/>
              </p:nvGrpSpPr>
              <p:grpSpPr>
                <a:xfrm>
                  <a:off x="1605953" y="5512353"/>
                  <a:ext cx="6339509" cy="369332"/>
                  <a:chOff x="1842463" y="6318757"/>
                  <a:chExt cx="6339509" cy="369332"/>
                </a:xfrm>
              </p:grpSpPr>
              <p:cxnSp>
                <p:nvCxnSpPr>
                  <p:cNvPr id="19" name="Straight Arrow Connector 18">
                    <a:extLst>
                      <a:ext uri="{FF2B5EF4-FFF2-40B4-BE49-F238E27FC236}">
                        <a16:creationId xmlns:a16="http://schemas.microsoft.com/office/drawing/2014/main" id="{10562EC1-213E-70ED-2C4F-8E27B2D1B50B}"/>
                      </a:ext>
                    </a:extLst>
                  </p:cNvPr>
                  <p:cNvCxnSpPr/>
                  <p:nvPr/>
                </p:nvCxnSpPr>
                <p:spPr>
                  <a:xfrm>
                    <a:off x="1842463" y="6318757"/>
                    <a:ext cx="6339509" cy="0"/>
                  </a:xfrm>
                  <a:prstGeom prst="straightConnector1">
                    <a:avLst/>
                  </a:prstGeom>
                  <a:ln w="762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7E0CDDC5-2AA9-99BB-7DA6-9D009C890DBF}"/>
                      </a:ext>
                    </a:extLst>
                  </p:cNvPr>
                  <p:cNvSpPr txBox="1"/>
                  <p:nvPr/>
                </p:nvSpPr>
                <p:spPr>
                  <a:xfrm>
                    <a:off x="4163853" y="6318757"/>
                    <a:ext cx="1696728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Flow direction</a:t>
                    </a:r>
                  </a:p>
                </p:txBody>
              </p:sp>
            </p:grpSp>
          </p:grpSp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897EE685-1C83-8F62-B6DC-2BCB23472260}"/>
                  </a:ext>
                </a:extLst>
              </p:cNvPr>
              <p:cNvGrpSpPr/>
              <p:nvPr/>
            </p:nvGrpSpPr>
            <p:grpSpPr>
              <a:xfrm>
                <a:off x="1127396" y="576205"/>
                <a:ext cx="7010690" cy="2790865"/>
                <a:chOff x="1395667" y="1318848"/>
                <a:chExt cx="7010690" cy="2790865"/>
              </a:xfrm>
            </p:grpSpPr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DE4CC11C-32B8-FCBA-C54D-832D8761053A}"/>
                    </a:ext>
                  </a:extLst>
                </p:cNvPr>
                <p:cNvSpPr txBox="1"/>
                <p:nvPr/>
              </p:nvSpPr>
              <p:spPr>
                <a:xfrm>
                  <a:off x="2416267" y="1804477"/>
                  <a:ext cx="1073790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000" b="1" dirty="0">
                      <a:solidFill>
                        <a:srgbClr val="906388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Arial" panose="020B0604020202020204" pitchFamily="34" charset="0"/>
                      <a:cs typeface="Arial" panose="020B0604020202020204" pitchFamily="34" charset="0"/>
                    </a:rPr>
                    <a:t>GL5</a:t>
                  </a:r>
                </a:p>
              </p:txBody>
            </p:sp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B7EBB4BB-AA0F-E584-69DB-1EBC9FFB1A26}"/>
                    </a:ext>
                  </a:extLst>
                </p:cNvPr>
                <p:cNvSpPr txBox="1"/>
                <p:nvPr/>
              </p:nvSpPr>
              <p:spPr>
                <a:xfrm>
                  <a:off x="4841444" y="1318848"/>
                  <a:ext cx="1073790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000" b="1" dirty="0">
                      <a:solidFill>
                        <a:srgbClr val="9398D2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Arial" panose="020B0604020202020204" pitchFamily="34" charset="0"/>
                      <a:cs typeface="Arial" panose="020B0604020202020204" pitchFamily="34" charset="0"/>
                    </a:rPr>
                    <a:t>GL4</a:t>
                  </a:r>
                </a:p>
              </p:txBody>
            </p: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61188F84-F737-3ED2-D5EF-BBD8F261A24D}"/>
                    </a:ext>
                  </a:extLst>
                </p:cNvPr>
                <p:cNvSpPr txBox="1"/>
                <p:nvPr/>
              </p:nvSpPr>
              <p:spPr>
                <a:xfrm>
                  <a:off x="6144262" y="1374519"/>
                  <a:ext cx="1073790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000" b="1" dirty="0">
                      <a:solidFill>
                        <a:srgbClr val="81C4E7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Arial" panose="020B0604020202020204" pitchFamily="34" charset="0"/>
                      <a:cs typeface="Arial" panose="020B0604020202020204" pitchFamily="34" charset="0"/>
                    </a:rPr>
                    <a:t>GL3</a:t>
                  </a:r>
                </a:p>
              </p:txBody>
            </p:sp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267FBCDA-CADA-C720-0A22-0C0BB25620C9}"/>
                    </a:ext>
                  </a:extLst>
                </p:cNvPr>
                <p:cNvSpPr txBox="1"/>
                <p:nvPr/>
              </p:nvSpPr>
              <p:spPr>
                <a:xfrm>
                  <a:off x="7332567" y="2088289"/>
                  <a:ext cx="1073790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000" b="1" dirty="0">
                      <a:solidFill>
                        <a:srgbClr val="B5DDD8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Arial" panose="020B0604020202020204" pitchFamily="34" charset="0"/>
                      <a:cs typeface="Arial" panose="020B0604020202020204" pitchFamily="34" charset="0"/>
                    </a:rPr>
                    <a:t>ALB</a:t>
                  </a:r>
                </a:p>
              </p:txBody>
            </p:sp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2D7D7BAE-912E-9CD3-D539-103660B62A60}"/>
                    </a:ext>
                  </a:extLst>
                </p:cNvPr>
                <p:cNvGrpSpPr/>
                <p:nvPr/>
              </p:nvGrpSpPr>
              <p:grpSpPr>
                <a:xfrm>
                  <a:off x="1395667" y="3208306"/>
                  <a:ext cx="1169415" cy="901407"/>
                  <a:chOff x="1395667" y="3208306"/>
                  <a:chExt cx="1169415" cy="901407"/>
                </a:xfrm>
              </p:grpSpPr>
              <p:cxnSp>
                <p:nvCxnSpPr>
                  <p:cNvPr id="14" name="Straight Arrow Connector 13">
                    <a:extLst>
                      <a:ext uri="{FF2B5EF4-FFF2-40B4-BE49-F238E27FC236}">
                        <a16:creationId xmlns:a16="http://schemas.microsoft.com/office/drawing/2014/main" id="{58BC90CF-A738-102F-A1D5-1B51DFC2E7B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842463" y="3208306"/>
                    <a:ext cx="291137" cy="400050"/>
                  </a:xfrm>
                  <a:prstGeom prst="straightConnector1">
                    <a:avLst/>
                  </a:prstGeom>
                  <a:ln w="28575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A06FE316-7910-8F43-A394-5DB16C154C2F}"/>
                      </a:ext>
                    </a:extLst>
                  </p:cNvPr>
                  <p:cNvSpPr txBox="1"/>
                  <p:nvPr/>
                </p:nvSpPr>
                <p:spPr>
                  <a:xfrm>
                    <a:off x="1395667" y="3586493"/>
                    <a:ext cx="1169415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Arikaree Glacier</a:t>
                    </a:r>
                  </a:p>
                </p:txBody>
              </p:sp>
            </p:grpSp>
          </p:grpSp>
        </p:grp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EEA31532-D2D0-7401-33D1-EF615D1BC974}"/>
                </a:ext>
              </a:extLst>
            </p:cNvPr>
            <p:cNvSpPr/>
            <p:nvPr/>
          </p:nvSpPr>
          <p:spPr>
            <a:xfrm>
              <a:off x="2027208" y="2178752"/>
              <a:ext cx="69011" cy="77637"/>
            </a:xfrm>
            <a:prstGeom prst="ellipse">
              <a:avLst/>
            </a:prstGeom>
            <a:solidFill>
              <a:srgbClr val="FF69B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196535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7ADB5F-196D-D736-8188-48848B3737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201335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59B615-E4B8-F8EA-098E-B542C1182F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828493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95D5C0-6F8E-9595-AD1A-3CC25DE91B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26067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5">
            <a:extLst>
              <a:ext uri="{FF2B5EF4-FFF2-40B4-BE49-F238E27FC236}">
                <a16:creationId xmlns:a16="http://schemas.microsoft.com/office/drawing/2014/main" id="{89CF0849-FCA0-5563-D316-E857B8E442DF}"/>
              </a:ext>
            </a:extLst>
          </p:cNvPr>
          <p:cNvGrpSpPr/>
          <p:nvPr/>
        </p:nvGrpSpPr>
        <p:grpSpPr>
          <a:xfrm>
            <a:off x="304734" y="480148"/>
            <a:ext cx="11582532" cy="5401537"/>
            <a:chOff x="304734" y="480148"/>
            <a:chExt cx="11582532" cy="5401537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17566396-B4ED-43D6-1724-81BAD858CDF5}"/>
                </a:ext>
              </a:extLst>
            </p:cNvPr>
            <p:cNvGrpSpPr/>
            <p:nvPr/>
          </p:nvGrpSpPr>
          <p:grpSpPr>
            <a:xfrm>
              <a:off x="304734" y="480148"/>
              <a:ext cx="11582532" cy="5401537"/>
              <a:chOff x="304734" y="480148"/>
              <a:chExt cx="11582532" cy="5401537"/>
            </a:xfrm>
          </p:grpSpPr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36463A1B-2552-E666-2864-74120D90DC97}"/>
                  </a:ext>
                </a:extLst>
              </p:cNvPr>
              <p:cNvGrpSpPr/>
              <p:nvPr/>
            </p:nvGrpSpPr>
            <p:grpSpPr>
              <a:xfrm>
                <a:off x="304734" y="480148"/>
                <a:ext cx="11582532" cy="5401537"/>
                <a:chOff x="259714" y="480148"/>
                <a:chExt cx="11582532" cy="5401537"/>
              </a:xfrm>
            </p:grpSpPr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F4DD015D-50C9-C544-4825-C43C49D6049D}"/>
                    </a:ext>
                  </a:extLst>
                </p:cNvPr>
                <p:cNvGrpSpPr/>
                <p:nvPr/>
              </p:nvGrpSpPr>
              <p:grpSpPr>
                <a:xfrm>
                  <a:off x="259714" y="480148"/>
                  <a:ext cx="11582532" cy="5401537"/>
                  <a:chOff x="259714" y="480148"/>
                  <a:chExt cx="11582532" cy="5401537"/>
                </a:xfrm>
              </p:grpSpPr>
              <p:grpSp>
                <p:nvGrpSpPr>
                  <p:cNvPr id="17" name="Group 16">
                    <a:extLst>
                      <a:ext uri="{FF2B5EF4-FFF2-40B4-BE49-F238E27FC236}">
                        <a16:creationId xmlns:a16="http://schemas.microsoft.com/office/drawing/2014/main" id="{7B5AAB46-23C8-1ED6-B3A9-593D579D3316}"/>
                      </a:ext>
                    </a:extLst>
                  </p:cNvPr>
                  <p:cNvGrpSpPr/>
                  <p:nvPr/>
                </p:nvGrpSpPr>
                <p:grpSpPr>
                  <a:xfrm>
                    <a:off x="259714" y="480148"/>
                    <a:ext cx="11398251" cy="5209339"/>
                    <a:chOff x="396874" y="461860"/>
                    <a:chExt cx="11398251" cy="5209339"/>
                  </a:xfrm>
                </p:grpSpPr>
                <p:pic>
                  <p:nvPicPr>
                    <p:cNvPr id="7" name="Picture 6" descr="A map of the united states&#10;&#10;Description automatically generated">
                      <a:extLst>
                        <a:ext uri="{FF2B5EF4-FFF2-40B4-BE49-F238E27FC236}">
                          <a16:creationId xmlns:a16="http://schemas.microsoft.com/office/drawing/2014/main" id="{876BD1C7-EC1B-A4F0-919C-874C0D3016AC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5107" t="30225" r="4658" b="30770"/>
                    <a:stretch/>
                  </p:blipFill>
                  <p:spPr>
                    <a:xfrm>
                      <a:off x="8931654" y="4377411"/>
                      <a:ext cx="2072122" cy="1293788"/>
                    </a:xfrm>
                    <a:prstGeom prst="rect">
                      <a:avLst/>
                    </a:prstGeom>
                  </p:spPr>
                </p:pic>
                <p:grpSp>
                  <p:nvGrpSpPr>
                    <p:cNvPr id="16" name="Group 15">
                      <a:extLst>
                        <a:ext uri="{FF2B5EF4-FFF2-40B4-BE49-F238E27FC236}">
                          <a16:creationId xmlns:a16="http://schemas.microsoft.com/office/drawing/2014/main" id="{941AD726-8126-2244-18E7-F2DBB7100C6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96874" y="461860"/>
                      <a:ext cx="11398251" cy="4875368"/>
                      <a:chOff x="396874" y="461860"/>
                      <a:chExt cx="11398251" cy="4875368"/>
                    </a:xfrm>
                  </p:grpSpPr>
                  <p:pic>
                    <p:nvPicPr>
                      <p:cNvPr id="5" name="Picture 4" descr="A map of a large animal&#10;&#10;Description automatically generated with medium confidence">
                        <a:extLst>
                          <a:ext uri="{FF2B5EF4-FFF2-40B4-BE49-F238E27FC236}">
                            <a16:creationId xmlns:a16="http://schemas.microsoft.com/office/drawing/2014/main" id="{274C6712-FC1F-8B81-EB19-47B0A37CA9EF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3">
                        <a:clrChange>
                          <a:clrFrom>
                            <a:srgbClr val="000000">
                              <a:alpha val="0"/>
                            </a:srgbClr>
                          </a:clrFrom>
                          <a:clrTo>
                            <a:srgbClr val="000000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848" t="21368" r="1301" b="25020"/>
                      <a:stretch/>
                    </p:blipFill>
                    <p:spPr>
                      <a:xfrm>
                        <a:off x="396874" y="461860"/>
                        <a:ext cx="11398251" cy="4875368"/>
                      </a:xfrm>
                      <a:prstGeom prst="rect">
                        <a:avLst/>
                      </a:prstGeom>
                    </p:spPr>
                  </p:pic>
                  <p:grpSp>
                    <p:nvGrpSpPr>
                      <p:cNvPr id="15" name="Group 14">
                        <a:extLst>
                          <a:ext uri="{FF2B5EF4-FFF2-40B4-BE49-F238E27FC236}">
                            <a16:creationId xmlns:a16="http://schemas.microsoft.com/office/drawing/2014/main" id="{B10FB999-7AB2-5579-E3D4-C4FD6653F6F3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397292" y="1821988"/>
                        <a:ext cx="1073796" cy="2322295"/>
                        <a:chOff x="8777567" y="2520893"/>
                        <a:chExt cx="1073796" cy="2322295"/>
                      </a:xfrm>
                    </p:grpSpPr>
                    <p:sp>
                      <p:nvSpPr>
                        <p:cNvPr id="8" name="TextBox 7">
                          <a:extLst>
                            <a:ext uri="{FF2B5EF4-FFF2-40B4-BE49-F238E27FC236}">
                              <a16:creationId xmlns:a16="http://schemas.microsoft.com/office/drawing/2014/main" id="{703D962C-A458-BF55-1614-02D70C0F8755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8777567" y="2862236"/>
                          <a:ext cx="1073791" cy="307777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US" sz="14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1.25%</a:t>
                          </a:r>
                        </a:p>
                      </p:txBody>
                    </p:sp>
                    <p:sp>
                      <p:nvSpPr>
                        <p:cNvPr id="9" name="TextBox 8">
                          <a:extLst>
                            <a:ext uri="{FF2B5EF4-FFF2-40B4-BE49-F238E27FC236}">
                              <a16:creationId xmlns:a16="http://schemas.microsoft.com/office/drawing/2014/main" id="{AA906789-CBF2-0EA0-4C8E-688E1D57FDA0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8777567" y="4194068"/>
                          <a:ext cx="1073791" cy="307777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US" sz="14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27.6%</a:t>
                          </a:r>
                        </a:p>
                      </p:txBody>
                    </p:sp>
                    <p:sp>
                      <p:nvSpPr>
                        <p:cNvPr id="10" name="TextBox 9">
                          <a:extLst>
                            <a:ext uri="{FF2B5EF4-FFF2-40B4-BE49-F238E27FC236}">
                              <a16:creationId xmlns:a16="http://schemas.microsoft.com/office/drawing/2014/main" id="{6ABBEA39-D2A3-7DD0-74E6-A350ED5D82CE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8777568" y="3190724"/>
                          <a:ext cx="1073791" cy="307777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US" sz="14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23.8%</a:t>
                          </a:r>
                        </a:p>
                      </p:txBody>
                    </p:sp>
                    <p:sp>
                      <p:nvSpPr>
                        <p:cNvPr id="11" name="TextBox 10">
                          <a:extLst>
                            <a:ext uri="{FF2B5EF4-FFF2-40B4-BE49-F238E27FC236}">
                              <a16:creationId xmlns:a16="http://schemas.microsoft.com/office/drawing/2014/main" id="{BF413474-D724-6B2B-CEE9-ACAB2C3DF074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8777569" y="3847700"/>
                          <a:ext cx="1073791" cy="307777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US" sz="14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14.8%</a:t>
                          </a:r>
                        </a:p>
                      </p:txBody>
                    </p:sp>
                    <p:sp>
                      <p:nvSpPr>
                        <p:cNvPr id="12" name="TextBox 11">
                          <a:extLst>
                            <a:ext uri="{FF2B5EF4-FFF2-40B4-BE49-F238E27FC236}">
                              <a16:creationId xmlns:a16="http://schemas.microsoft.com/office/drawing/2014/main" id="{E8DC7E89-F1F3-38A2-7C89-B9370E2A7AE7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8777568" y="3527550"/>
                          <a:ext cx="1073791" cy="307777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US" sz="14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5.17%</a:t>
                          </a:r>
                        </a:p>
                      </p:txBody>
                    </p:sp>
                    <p:sp>
                      <p:nvSpPr>
                        <p:cNvPr id="13" name="TextBox 12">
                          <a:extLst>
                            <a:ext uri="{FF2B5EF4-FFF2-40B4-BE49-F238E27FC236}">
                              <a16:creationId xmlns:a16="http://schemas.microsoft.com/office/drawing/2014/main" id="{66F2E2EB-5A20-990A-E417-781A194D9B57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8777572" y="2520893"/>
                          <a:ext cx="1073791" cy="307777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US" sz="14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27.3%</a:t>
                          </a:r>
                        </a:p>
                      </p:txBody>
                    </p:sp>
                    <p:sp>
                      <p:nvSpPr>
                        <p:cNvPr id="14" name="TextBox 13">
                          <a:extLst>
                            <a:ext uri="{FF2B5EF4-FFF2-40B4-BE49-F238E27FC236}">
                              <a16:creationId xmlns:a16="http://schemas.microsoft.com/office/drawing/2014/main" id="{0F98E140-4D83-F87F-FCA5-A5199BD877CD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8777568" y="4535411"/>
                          <a:ext cx="1073791" cy="307777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US" sz="14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0.07%</a:t>
                          </a:r>
                        </a:p>
                      </p:txBody>
                    </p:sp>
                  </p:grpSp>
                </p:grpSp>
              </p:grpSp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BDA1289A-4430-9BF7-F977-93B938172185}"/>
                      </a:ext>
                    </a:extLst>
                  </p:cNvPr>
                  <p:cNvSpPr txBox="1"/>
                  <p:nvPr/>
                </p:nvSpPr>
                <p:spPr>
                  <a:xfrm>
                    <a:off x="8252600" y="769059"/>
                    <a:ext cx="3589646" cy="83099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Total drainage area: 5.5 km</a:t>
                    </a:r>
                    <a:r>
                      <a:rPr lang="en-US" sz="1600" baseline="30000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2</a:t>
                    </a:r>
                  </a:p>
                  <a:p>
                    <a:r>
                      <a: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Elevation: 3748 m at Arikaree Glacier to 3352 m at Albion outlet</a:t>
                    </a:r>
                    <a:endParaRPr lang="en-US" sz="1600" baseline="30000" dirty="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grpSp>
                <p:nvGrpSpPr>
                  <p:cNvPr id="19" name="Group 18">
                    <a:extLst>
                      <a:ext uri="{FF2B5EF4-FFF2-40B4-BE49-F238E27FC236}">
                        <a16:creationId xmlns:a16="http://schemas.microsoft.com/office/drawing/2014/main" id="{3BB512AB-466A-BBD9-A258-7AB010909A64}"/>
                      </a:ext>
                    </a:extLst>
                  </p:cNvPr>
                  <p:cNvGrpSpPr/>
                  <p:nvPr/>
                </p:nvGrpSpPr>
                <p:grpSpPr>
                  <a:xfrm>
                    <a:off x="1605953" y="5512353"/>
                    <a:ext cx="6339509" cy="369332"/>
                    <a:chOff x="1842463" y="6318757"/>
                    <a:chExt cx="6339509" cy="369332"/>
                  </a:xfrm>
                </p:grpSpPr>
                <p:cxnSp>
                  <p:nvCxnSpPr>
                    <p:cNvPr id="20" name="Straight Arrow Connector 19">
                      <a:extLst>
                        <a:ext uri="{FF2B5EF4-FFF2-40B4-BE49-F238E27FC236}">
                          <a16:creationId xmlns:a16="http://schemas.microsoft.com/office/drawing/2014/main" id="{154F9667-B451-9007-9CE5-73B4902DBE1C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842463" y="6318757"/>
                      <a:ext cx="6339509" cy="0"/>
                    </a:xfrm>
                    <a:prstGeom prst="straightConnector1">
                      <a:avLst/>
                    </a:prstGeom>
                    <a:ln w="76200"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1" name="TextBox 20">
                      <a:extLst>
                        <a:ext uri="{FF2B5EF4-FFF2-40B4-BE49-F238E27FC236}">
                          <a16:creationId xmlns:a16="http://schemas.microsoft.com/office/drawing/2014/main" id="{717BFEB7-8980-7C7B-299C-EA7F594701E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163853" y="6318757"/>
                      <a:ext cx="1696728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Flow direction</a:t>
                      </a:r>
                    </a:p>
                  </p:txBody>
                </p:sp>
              </p:grpSp>
            </p:grpSp>
            <p:grpSp>
              <p:nvGrpSpPr>
                <p:cNvPr id="34" name="Group 33">
                  <a:extLst>
                    <a:ext uri="{FF2B5EF4-FFF2-40B4-BE49-F238E27FC236}">
                      <a16:creationId xmlns:a16="http://schemas.microsoft.com/office/drawing/2014/main" id="{69871EAF-8269-EA80-11BA-A63C8A241CCE}"/>
                    </a:ext>
                  </a:extLst>
                </p:cNvPr>
                <p:cNvGrpSpPr/>
                <p:nvPr/>
              </p:nvGrpSpPr>
              <p:grpSpPr>
                <a:xfrm>
                  <a:off x="1127396" y="576205"/>
                  <a:ext cx="7010690" cy="2790865"/>
                  <a:chOff x="1395667" y="1318848"/>
                  <a:chExt cx="7010690" cy="2790865"/>
                </a:xfrm>
              </p:grpSpPr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20789F3F-66FD-56BF-ACD2-2B4CDA4B4E3D}"/>
                      </a:ext>
                    </a:extLst>
                  </p:cNvPr>
                  <p:cNvSpPr txBox="1"/>
                  <p:nvPr/>
                </p:nvSpPr>
                <p:spPr>
                  <a:xfrm>
                    <a:off x="2416267" y="1804477"/>
                    <a:ext cx="1073790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000" b="1" dirty="0">
                        <a:solidFill>
                          <a:srgbClr val="90638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cs typeface="Arial" panose="020B0604020202020204" pitchFamily="34" charset="0"/>
                      </a:rPr>
                      <a:t>GL5</a:t>
                    </a:r>
                  </a:p>
                </p:txBody>
              </p:sp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D2FB0C6A-3570-1DE7-FA42-BCDF155AC1B2}"/>
                      </a:ext>
                    </a:extLst>
                  </p:cNvPr>
                  <p:cNvSpPr txBox="1"/>
                  <p:nvPr/>
                </p:nvSpPr>
                <p:spPr>
                  <a:xfrm>
                    <a:off x="4841444" y="1318848"/>
                    <a:ext cx="1073790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000" b="1" dirty="0">
                        <a:solidFill>
                          <a:srgbClr val="9398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cs typeface="Arial" panose="020B0604020202020204" pitchFamily="34" charset="0"/>
                      </a:rPr>
                      <a:t>GL4</a:t>
                    </a:r>
                  </a:p>
                </p:txBody>
              </p:sp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51FC34F7-525B-8DE6-FB69-C6AA27A116CF}"/>
                      </a:ext>
                    </a:extLst>
                  </p:cNvPr>
                  <p:cNvSpPr txBox="1"/>
                  <p:nvPr/>
                </p:nvSpPr>
                <p:spPr>
                  <a:xfrm>
                    <a:off x="6144262" y="1374519"/>
                    <a:ext cx="1073790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000" b="1" dirty="0">
                        <a:solidFill>
                          <a:srgbClr val="81C4E7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cs typeface="Arial" panose="020B0604020202020204" pitchFamily="34" charset="0"/>
                      </a:rPr>
                      <a:t>GL3</a:t>
                    </a:r>
                  </a:p>
                </p:txBody>
              </p:sp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9CCDDCFF-E970-1839-EFD6-91F7A80AD998}"/>
                      </a:ext>
                    </a:extLst>
                  </p:cNvPr>
                  <p:cNvSpPr txBox="1"/>
                  <p:nvPr/>
                </p:nvSpPr>
                <p:spPr>
                  <a:xfrm>
                    <a:off x="7332567" y="2088289"/>
                    <a:ext cx="1073790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000" b="1" dirty="0">
                        <a:solidFill>
                          <a:srgbClr val="B5DDD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cs typeface="Arial" panose="020B0604020202020204" pitchFamily="34" charset="0"/>
                      </a:rPr>
                      <a:t>ALB</a:t>
                    </a:r>
                  </a:p>
                </p:txBody>
              </p:sp>
              <p:grpSp>
                <p:nvGrpSpPr>
                  <p:cNvPr id="31" name="Group 30">
                    <a:extLst>
                      <a:ext uri="{FF2B5EF4-FFF2-40B4-BE49-F238E27FC236}">
                        <a16:creationId xmlns:a16="http://schemas.microsoft.com/office/drawing/2014/main" id="{FD024944-368C-D44B-09A3-AFFD6C88FF00}"/>
                      </a:ext>
                    </a:extLst>
                  </p:cNvPr>
                  <p:cNvGrpSpPr/>
                  <p:nvPr/>
                </p:nvGrpSpPr>
                <p:grpSpPr>
                  <a:xfrm>
                    <a:off x="1395667" y="3208306"/>
                    <a:ext cx="1169415" cy="901407"/>
                    <a:chOff x="1395667" y="3208306"/>
                    <a:chExt cx="1169415" cy="901407"/>
                  </a:xfrm>
                </p:grpSpPr>
                <p:cxnSp>
                  <p:nvCxnSpPr>
                    <p:cNvPr id="32" name="Straight Arrow Connector 31">
                      <a:extLst>
                        <a:ext uri="{FF2B5EF4-FFF2-40B4-BE49-F238E27FC236}">
                          <a16:creationId xmlns:a16="http://schemas.microsoft.com/office/drawing/2014/main" id="{3C5AD513-EAC2-5FE3-52F9-EE36364683B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1842463" y="3208306"/>
                      <a:ext cx="291137" cy="400050"/>
                    </a:xfrm>
                    <a:prstGeom prst="straightConnector1">
                      <a:avLst/>
                    </a:prstGeom>
                    <a:ln w="28575"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33" name="TextBox 32">
                      <a:extLst>
                        <a:ext uri="{FF2B5EF4-FFF2-40B4-BE49-F238E27FC236}">
                          <a16:creationId xmlns:a16="http://schemas.microsoft.com/office/drawing/2014/main" id="{B7F80281-8CED-18D3-BF03-37B9AB11A19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395667" y="3586493"/>
                      <a:ext cx="1169415" cy="52322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Arikaree Glacier</a:t>
                      </a:r>
                    </a:p>
                  </p:txBody>
                </p:sp>
              </p:grpSp>
            </p:grpSp>
          </p:grpSp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C535D204-5D2A-14C9-77E3-53213D092EE4}"/>
                  </a:ext>
                </a:extLst>
              </p:cNvPr>
              <p:cNvSpPr/>
              <p:nvPr/>
            </p:nvSpPr>
            <p:spPr>
              <a:xfrm>
                <a:off x="2027208" y="2178752"/>
                <a:ext cx="69011" cy="77637"/>
              </a:xfrm>
              <a:prstGeom prst="ellipse">
                <a:avLst/>
              </a:prstGeom>
              <a:solidFill>
                <a:srgbClr val="FF69B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4E65D45-858C-551E-DC6F-8D5374E3183C}"/>
                </a:ext>
              </a:extLst>
            </p:cNvPr>
            <p:cNvSpPr txBox="1"/>
            <p:nvPr/>
          </p:nvSpPr>
          <p:spPr>
            <a:xfrm>
              <a:off x="1858590" y="1972483"/>
              <a:ext cx="14664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D357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953FBFF-85E8-2860-492E-3A1D27D03A8D}"/>
                </a:ext>
              </a:extLst>
            </p:cNvPr>
            <p:cNvSpPr txBox="1"/>
            <p:nvPr/>
          </p:nvSpPr>
          <p:spPr>
            <a:xfrm>
              <a:off x="3571788" y="1743586"/>
              <a:ext cx="14664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D357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702480E-712E-EB53-319D-1641ADC4C33B}"/>
                </a:ext>
              </a:extLst>
            </p:cNvPr>
            <p:cNvSpPr txBox="1"/>
            <p:nvPr/>
          </p:nvSpPr>
          <p:spPr>
            <a:xfrm>
              <a:off x="3986512" y="1589697"/>
              <a:ext cx="14664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D357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58B4145-1CC2-0E7E-6697-6EA65CA94A6E}"/>
                </a:ext>
              </a:extLst>
            </p:cNvPr>
            <p:cNvSpPr txBox="1"/>
            <p:nvPr/>
          </p:nvSpPr>
          <p:spPr>
            <a:xfrm>
              <a:off x="4714556" y="1624119"/>
              <a:ext cx="31496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D357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5C87E9E-4443-66AD-0CFE-63C50E1EAD85}"/>
                </a:ext>
              </a:extLst>
            </p:cNvPr>
            <p:cNvSpPr txBox="1"/>
            <p:nvPr/>
          </p:nvSpPr>
          <p:spPr>
            <a:xfrm>
              <a:off x="4963531" y="1377446"/>
              <a:ext cx="31496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D357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5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BBF29EC-D936-DF78-D105-7A10B13E4AD2}"/>
                </a:ext>
              </a:extLst>
            </p:cNvPr>
            <p:cNvSpPr txBox="1"/>
            <p:nvPr/>
          </p:nvSpPr>
          <p:spPr>
            <a:xfrm>
              <a:off x="5420653" y="1338482"/>
              <a:ext cx="31496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D357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6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72EE62A-2DA0-2C49-0C84-A8169D3AFAA1}"/>
                </a:ext>
              </a:extLst>
            </p:cNvPr>
            <p:cNvSpPr txBox="1"/>
            <p:nvPr/>
          </p:nvSpPr>
          <p:spPr>
            <a:xfrm>
              <a:off x="3251735" y="1948612"/>
              <a:ext cx="31496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D357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568C286-A32D-863B-E7A8-C878F232217D}"/>
                </a:ext>
              </a:extLst>
            </p:cNvPr>
            <p:cNvSpPr txBox="1"/>
            <p:nvPr/>
          </p:nvSpPr>
          <p:spPr>
            <a:xfrm>
              <a:off x="5717417" y="1960126"/>
              <a:ext cx="31496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D357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7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26698F3-F0ED-70C9-7D6A-D4553563E849}"/>
                </a:ext>
              </a:extLst>
            </p:cNvPr>
            <p:cNvSpPr txBox="1"/>
            <p:nvPr/>
          </p:nvSpPr>
          <p:spPr>
            <a:xfrm>
              <a:off x="5420653" y="2267903"/>
              <a:ext cx="31496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D357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8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73454729-8B29-5CF6-4A1F-64E3626D57EC}"/>
                </a:ext>
              </a:extLst>
            </p:cNvPr>
            <p:cNvSpPr txBox="1"/>
            <p:nvPr/>
          </p:nvSpPr>
          <p:spPr>
            <a:xfrm>
              <a:off x="5874899" y="2313820"/>
              <a:ext cx="31496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D357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9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01F1D677-3D14-C14F-1D5D-3E1FAFF111B4}"/>
                </a:ext>
              </a:extLst>
            </p:cNvPr>
            <p:cNvSpPr txBox="1"/>
            <p:nvPr/>
          </p:nvSpPr>
          <p:spPr>
            <a:xfrm>
              <a:off x="6096000" y="2621597"/>
              <a:ext cx="51427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D357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10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A0F9A960-3CBA-6DC9-68C8-2FF539380FD0}"/>
                </a:ext>
              </a:extLst>
            </p:cNvPr>
            <p:cNvSpPr txBox="1"/>
            <p:nvPr/>
          </p:nvSpPr>
          <p:spPr>
            <a:xfrm>
              <a:off x="6508134" y="3214251"/>
              <a:ext cx="51427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D357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11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A5B48C38-FC93-46CA-6CEC-93B316B267BD}"/>
                </a:ext>
              </a:extLst>
            </p:cNvPr>
            <p:cNvSpPr txBox="1"/>
            <p:nvPr/>
          </p:nvSpPr>
          <p:spPr>
            <a:xfrm>
              <a:off x="7174184" y="2682197"/>
              <a:ext cx="14664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D357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F458AD6A-A152-24D1-7278-63A42567F8E2}"/>
                </a:ext>
              </a:extLst>
            </p:cNvPr>
            <p:cNvSpPr txBox="1"/>
            <p:nvPr/>
          </p:nvSpPr>
          <p:spPr>
            <a:xfrm>
              <a:off x="7183316" y="3275111"/>
              <a:ext cx="51427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D357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12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28C35DC4-49CC-E6DB-F41D-2AE76B0AC07C}"/>
                </a:ext>
              </a:extLst>
            </p:cNvPr>
            <p:cNvSpPr txBox="1"/>
            <p:nvPr/>
          </p:nvSpPr>
          <p:spPr>
            <a:xfrm>
              <a:off x="7487097" y="3611604"/>
              <a:ext cx="51427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D357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213189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6E90D0E7-6640-82C7-B02B-48A092442935}"/>
              </a:ext>
            </a:extLst>
          </p:cNvPr>
          <p:cNvGrpSpPr/>
          <p:nvPr/>
        </p:nvGrpSpPr>
        <p:grpSpPr>
          <a:xfrm>
            <a:off x="2209792" y="457194"/>
            <a:ext cx="7772416" cy="5943612"/>
            <a:chOff x="2209792" y="457194"/>
            <a:chExt cx="7772416" cy="594361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E9578BE-20CC-5009-CB73-3CC94B744B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209792" y="457194"/>
              <a:ext cx="7772416" cy="5943612"/>
            </a:xfrm>
            <a:prstGeom prst="rect">
              <a:avLst/>
            </a:prstGeom>
          </p:spPr>
        </p:pic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4271253F-DFDA-22EA-4597-03288F261709}"/>
                </a:ext>
              </a:extLst>
            </p:cNvPr>
            <p:cNvGrpSpPr/>
            <p:nvPr/>
          </p:nvGrpSpPr>
          <p:grpSpPr>
            <a:xfrm>
              <a:off x="3867995" y="739805"/>
              <a:ext cx="4818242" cy="4835301"/>
              <a:chOff x="3867995" y="739805"/>
              <a:chExt cx="4818242" cy="4835301"/>
            </a:xfrm>
          </p:grpSpPr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38ADE61-7B19-CEF3-8AD5-2126BDB3F6EA}"/>
                  </a:ext>
                </a:extLst>
              </p:cNvPr>
              <p:cNvSpPr txBox="1"/>
              <p:nvPr/>
            </p:nvSpPr>
            <p:spPr>
              <a:xfrm>
                <a:off x="3934814" y="739805"/>
                <a:ext cx="586853" cy="252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1" dirty="0">
                    <a:solidFill>
                      <a:srgbClr val="D357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</a:t>
                </a:r>
                <a:r>
                  <a:rPr lang="en-US" sz="1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, b, </a:t>
                </a:r>
                <a:r>
                  <a:rPr lang="en-US" sz="1000" b="1" dirty="0">
                    <a:solidFill>
                      <a:srgbClr val="CA73A3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</a:t>
                </a: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0BF1ED8-0B93-0A4F-94AD-B4592510B1CA}"/>
                  </a:ext>
                </a:extLst>
              </p:cNvPr>
              <p:cNvSpPr txBox="1"/>
              <p:nvPr/>
            </p:nvSpPr>
            <p:spPr>
              <a:xfrm>
                <a:off x="5975447" y="746068"/>
                <a:ext cx="586853" cy="252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1" dirty="0">
                    <a:solidFill>
                      <a:srgbClr val="D357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</a:t>
                </a:r>
                <a:r>
                  <a:rPr lang="en-US" sz="1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, b, </a:t>
                </a:r>
                <a:r>
                  <a:rPr lang="en-US" sz="1000" b="1" dirty="0">
                    <a:solidFill>
                      <a:srgbClr val="CA73A3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</a:t>
                </a: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E3AF389-0D1C-1B14-8608-D2E52FB059C5}"/>
                  </a:ext>
                </a:extLst>
              </p:cNvPr>
              <p:cNvSpPr txBox="1"/>
              <p:nvPr/>
            </p:nvSpPr>
            <p:spPr>
              <a:xfrm>
                <a:off x="7931626" y="746067"/>
                <a:ext cx="679547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1" dirty="0">
                    <a:solidFill>
                      <a:srgbClr val="D357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</a:t>
                </a:r>
                <a:r>
                  <a:rPr lang="en-US" sz="1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, b, </a:t>
                </a:r>
                <a:r>
                  <a:rPr lang="en-US" sz="1000" b="1" dirty="0">
                    <a:solidFill>
                      <a:srgbClr val="CA73A3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ab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802403F-4551-84A3-3979-0C4F75B0C0CA}"/>
                  </a:ext>
                </a:extLst>
              </p:cNvPr>
              <p:cNvSpPr txBox="1"/>
              <p:nvPr/>
            </p:nvSpPr>
            <p:spPr>
              <a:xfrm>
                <a:off x="3867996" y="1885663"/>
                <a:ext cx="679547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1" dirty="0">
                    <a:solidFill>
                      <a:srgbClr val="D357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</a:t>
                </a:r>
                <a:r>
                  <a:rPr lang="en-US" sz="1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, ab, </a:t>
                </a:r>
                <a:r>
                  <a:rPr lang="en-US" sz="1000" b="1" dirty="0">
                    <a:solidFill>
                      <a:srgbClr val="CA73A3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E4175F3-6D26-4388-3EE1-43CE97EB254D}"/>
                  </a:ext>
                </a:extLst>
              </p:cNvPr>
              <p:cNvSpPr txBox="1"/>
              <p:nvPr/>
            </p:nvSpPr>
            <p:spPr>
              <a:xfrm>
                <a:off x="5968623" y="1885664"/>
                <a:ext cx="586853" cy="252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1" dirty="0">
                    <a:solidFill>
                      <a:srgbClr val="D357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</a:t>
                </a:r>
                <a:r>
                  <a:rPr lang="en-US" sz="1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, b, </a:t>
                </a:r>
                <a:r>
                  <a:rPr lang="en-US" sz="1000" b="1" dirty="0">
                    <a:solidFill>
                      <a:srgbClr val="CA73A3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6F67DD0-43FE-30A1-02E6-FB8EE90D5AA3}"/>
                  </a:ext>
                </a:extLst>
              </p:cNvPr>
              <p:cNvSpPr txBox="1"/>
              <p:nvPr/>
            </p:nvSpPr>
            <p:spPr>
              <a:xfrm>
                <a:off x="8006690" y="1885663"/>
                <a:ext cx="679547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1" dirty="0">
                    <a:solidFill>
                      <a:srgbClr val="D357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</a:t>
                </a:r>
                <a:r>
                  <a:rPr lang="en-US" sz="1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, b, </a:t>
                </a:r>
                <a:r>
                  <a:rPr lang="en-US" sz="1000" b="1" dirty="0">
                    <a:solidFill>
                      <a:srgbClr val="CA73A3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41F735F-D14F-3194-2A69-700CAFBA8E9E}"/>
                  </a:ext>
                </a:extLst>
              </p:cNvPr>
              <p:cNvSpPr txBox="1"/>
              <p:nvPr/>
            </p:nvSpPr>
            <p:spPr>
              <a:xfrm>
                <a:off x="3867995" y="3025259"/>
                <a:ext cx="679547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1" dirty="0">
                    <a:solidFill>
                      <a:srgbClr val="D357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</a:t>
                </a:r>
                <a:r>
                  <a:rPr lang="en-US" sz="1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, ab, </a:t>
                </a:r>
                <a:r>
                  <a:rPr lang="en-US" sz="1000" b="1" dirty="0">
                    <a:solidFill>
                      <a:srgbClr val="CA73A3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AE09E32-B4C0-DB76-E105-8C1662B87259}"/>
                  </a:ext>
                </a:extLst>
              </p:cNvPr>
              <p:cNvSpPr txBox="1"/>
              <p:nvPr/>
            </p:nvSpPr>
            <p:spPr>
              <a:xfrm>
                <a:off x="5968623" y="3025259"/>
                <a:ext cx="679547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1" dirty="0">
                    <a:solidFill>
                      <a:srgbClr val="D357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</a:t>
                </a:r>
                <a:r>
                  <a:rPr lang="en-US" sz="1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, b, </a:t>
                </a:r>
                <a:r>
                  <a:rPr lang="en-US" sz="1000" b="1" dirty="0">
                    <a:solidFill>
                      <a:srgbClr val="CA73A3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7469E2E-B72E-8680-AA6C-EC2F30DAD4C3}"/>
                  </a:ext>
                </a:extLst>
              </p:cNvPr>
              <p:cNvSpPr txBox="1"/>
              <p:nvPr/>
            </p:nvSpPr>
            <p:spPr>
              <a:xfrm>
                <a:off x="7931625" y="3028671"/>
                <a:ext cx="679547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1" dirty="0">
                    <a:solidFill>
                      <a:srgbClr val="D357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</a:t>
                </a:r>
                <a:r>
                  <a:rPr lang="en-US" sz="1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, a, </a:t>
                </a:r>
                <a:r>
                  <a:rPr lang="en-US" sz="1000" b="1" dirty="0">
                    <a:solidFill>
                      <a:srgbClr val="CA73A3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BCB6D0B-1CB3-D4CF-F930-84FB8D79782D}"/>
                  </a:ext>
                </a:extLst>
              </p:cNvPr>
              <p:cNvSpPr txBox="1"/>
              <p:nvPr/>
            </p:nvSpPr>
            <p:spPr>
              <a:xfrm>
                <a:off x="3949883" y="4173941"/>
                <a:ext cx="679547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1" dirty="0">
                    <a:solidFill>
                      <a:srgbClr val="D357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</a:t>
                </a:r>
                <a:r>
                  <a:rPr lang="en-US" sz="1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, a, </a:t>
                </a:r>
                <a:r>
                  <a:rPr lang="en-US" sz="1000" b="1" dirty="0">
                    <a:solidFill>
                      <a:srgbClr val="CA73A3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3965E50-1CE7-FB15-E028-9674D211BA0E}"/>
                  </a:ext>
                </a:extLst>
              </p:cNvPr>
              <p:cNvSpPr txBox="1"/>
              <p:nvPr/>
            </p:nvSpPr>
            <p:spPr>
              <a:xfrm>
                <a:off x="5968623" y="4172228"/>
                <a:ext cx="679547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1" dirty="0">
                    <a:solidFill>
                      <a:srgbClr val="D357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</a:t>
                </a:r>
                <a:r>
                  <a:rPr lang="en-US" sz="1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, b, </a:t>
                </a:r>
                <a:r>
                  <a:rPr lang="en-US" sz="1000" b="1" dirty="0">
                    <a:solidFill>
                      <a:srgbClr val="CA73A3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F0AB065-5F0C-C22E-7A59-448825A12103}"/>
                  </a:ext>
                </a:extLst>
              </p:cNvPr>
              <p:cNvSpPr txBox="1"/>
              <p:nvPr/>
            </p:nvSpPr>
            <p:spPr>
              <a:xfrm>
                <a:off x="8006690" y="4168267"/>
                <a:ext cx="679547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1" dirty="0">
                    <a:solidFill>
                      <a:srgbClr val="D357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</a:t>
                </a:r>
                <a:r>
                  <a:rPr lang="en-US" sz="1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, a, </a:t>
                </a:r>
                <a:r>
                  <a:rPr lang="en-US" sz="1000" b="1" dirty="0">
                    <a:solidFill>
                      <a:srgbClr val="CA73A3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4A35F84-C6FF-AA17-65FE-FA915B51C85F}"/>
                  </a:ext>
                </a:extLst>
              </p:cNvPr>
              <p:cNvSpPr txBox="1"/>
              <p:nvPr/>
            </p:nvSpPr>
            <p:spPr>
              <a:xfrm>
                <a:off x="3949883" y="5322623"/>
                <a:ext cx="586853" cy="252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1" dirty="0">
                    <a:solidFill>
                      <a:srgbClr val="D357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</a:t>
                </a:r>
                <a:r>
                  <a:rPr lang="en-US" sz="1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, b, </a:t>
                </a:r>
                <a:r>
                  <a:rPr lang="en-US" sz="1000" b="1" dirty="0">
                    <a:solidFill>
                      <a:srgbClr val="CA73A3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19F5AE9-A538-EAB3-32D5-481CE9F8659F}"/>
                  </a:ext>
                </a:extLst>
              </p:cNvPr>
              <p:cNvSpPr txBox="1"/>
              <p:nvPr/>
            </p:nvSpPr>
            <p:spPr>
              <a:xfrm>
                <a:off x="5968622" y="5319193"/>
                <a:ext cx="586853" cy="252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1" dirty="0">
                    <a:solidFill>
                      <a:srgbClr val="D357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</a:t>
                </a:r>
                <a:r>
                  <a:rPr lang="en-US" sz="1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, b, </a:t>
                </a:r>
                <a:r>
                  <a:rPr lang="en-US" sz="1000" b="1" dirty="0">
                    <a:solidFill>
                      <a:srgbClr val="CA73A3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553598D-AE6B-4EBA-4B67-26B47F3DBD49}"/>
                  </a:ext>
                </a:extLst>
              </p:cNvPr>
              <p:cNvSpPr txBox="1"/>
              <p:nvPr/>
            </p:nvSpPr>
            <p:spPr>
              <a:xfrm>
                <a:off x="7975415" y="5319193"/>
                <a:ext cx="586853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1" dirty="0">
                    <a:solidFill>
                      <a:srgbClr val="D357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</a:t>
                </a:r>
                <a:r>
                  <a:rPr lang="en-US" sz="1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, b, </a:t>
                </a:r>
                <a:r>
                  <a:rPr lang="en-US" sz="1000" b="1" dirty="0">
                    <a:solidFill>
                      <a:srgbClr val="CA73A3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850719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EEDB9B89-F836-61FA-0FC6-B7D294F9554A}"/>
              </a:ext>
            </a:extLst>
          </p:cNvPr>
          <p:cNvGrpSpPr/>
          <p:nvPr/>
        </p:nvGrpSpPr>
        <p:grpSpPr>
          <a:xfrm>
            <a:off x="2209792" y="826564"/>
            <a:ext cx="7772416" cy="5117041"/>
            <a:chOff x="2209792" y="826564"/>
            <a:chExt cx="7772416" cy="5117041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2CBC6F37-1FBF-D2A9-2379-9A6886FBA024}"/>
                </a:ext>
              </a:extLst>
            </p:cNvPr>
            <p:cNvGrpSpPr/>
            <p:nvPr/>
          </p:nvGrpSpPr>
          <p:grpSpPr>
            <a:xfrm>
              <a:off x="2209792" y="826564"/>
              <a:ext cx="7772416" cy="5117041"/>
              <a:chOff x="2209792" y="826564"/>
              <a:chExt cx="7772416" cy="5117041"/>
            </a:xfrm>
          </p:grpSpPr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2654DC9D-5034-7CD3-80B7-B087DFC936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209792" y="914395"/>
                <a:ext cx="7772416" cy="5029210"/>
              </a:xfrm>
              <a:prstGeom prst="rect">
                <a:avLst/>
              </a:prstGeom>
            </p:spPr>
          </p:pic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D48AC33E-1890-458B-7AC1-EFC2AFCC9503}"/>
                  </a:ext>
                </a:extLst>
              </p:cNvPr>
              <p:cNvGrpSpPr/>
              <p:nvPr/>
            </p:nvGrpSpPr>
            <p:grpSpPr>
              <a:xfrm>
                <a:off x="2522003" y="826564"/>
                <a:ext cx="4914876" cy="1775229"/>
                <a:chOff x="4887134" y="1890433"/>
                <a:chExt cx="4914876" cy="1775229"/>
              </a:xfrm>
            </p:grpSpPr>
            <p:pic>
              <p:nvPicPr>
                <p:cNvPr id="5" name="Picture 4" descr="A diagram of a tree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25E1ECBE-3DC0-6139-828A-84B95A3F2F6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85103" t="28866" r="1746" b="38373"/>
                <a:stretch/>
              </p:blipFill>
              <p:spPr>
                <a:xfrm>
                  <a:off x="8689647" y="1890433"/>
                  <a:ext cx="1112363" cy="1348034"/>
                </a:xfrm>
                <a:prstGeom prst="rect">
                  <a:avLst/>
                </a:prstGeom>
              </p:spPr>
            </p:pic>
            <p:pic>
              <p:nvPicPr>
                <p:cNvPr id="6" name="Picture 5" descr="A diagram of a tree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8595A365-4472-5E3B-3557-92D6BFA4D5A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27224" r="86245" b="31768"/>
                <a:stretch/>
              </p:blipFill>
              <p:spPr>
                <a:xfrm>
                  <a:off x="4887134" y="1978264"/>
                  <a:ext cx="1163434" cy="1687398"/>
                </a:xfrm>
                <a:prstGeom prst="rect">
                  <a:avLst/>
                </a:prstGeom>
              </p:spPr>
            </p:pic>
          </p:grpSp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9B91E22D-86FD-2BD6-BD1B-C1999BDBD8C9}"/>
                </a:ext>
              </a:extLst>
            </p:cNvPr>
            <p:cNvSpPr txBox="1"/>
            <p:nvPr/>
          </p:nvSpPr>
          <p:spPr>
            <a:xfrm>
              <a:off x="2365166" y="914395"/>
              <a:ext cx="7268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a)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9F38242-FCC1-D120-1DDA-86DCBD2423F0}"/>
                </a:ext>
              </a:extLst>
            </p:cNvPr>
            <p:cNvSpPr txBox="1"/>
            <p:nvPr/>
          </p:nvSpPr>
          <p:spPr>
            <a:xfrm>
              <a:off x="6180843" y="914395"/>
              <a:ext cx="7268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b)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867153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F434E74E-88E1-2116-9EDB-11BACDBA4CAD}"/>
              </a:ext>
            </a:extLst>
          </p:cNvPr>
          <p:cNvGrpSpPr/>
          <p:nvPr/>
        </p:nvGrpSpPr>
        <p:grpSpPr>
          <a:xfrm>
            <a:off x="152146" y="0"/>
            <a:ext cx="9792843" cy="6858000"/>
            <a:chOff x="152146" y="0"/>
            <a:chExt cx="9792843" cy="6858000"/>
          </a:xfrm>
        </p:grpSpPr>
        <p:pic>
          <p:nvPicPr>
            <p:cNvPr id="5" name="Picture 4" descr="A screenshot of a graph&#10;&#10;Description automatically generated">
              <a:extLst>
                <a:ext uri="{FF2B5EF4-FFF2-40B4-BE49-F238E27FC236}">
                  <a16:creationId xmlns:a16="http://schemas.microsoft.com/office/drawing/2014/main" id="{1FC29B49-D518-5F33-9D07-45C79500424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146" y="0"/>
              <a:ext cx="8471647" cy="6858000"/>
            </a:xfrm>
            <a:prstGeom prst="rect">
              <a:avLst/>
            </a:prstGeom>
          </p:spPr>
        </p:pic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913848D9-DB71-C2A8-21BB-188F6A8E0A0F}"/>
                </a:ext>
              </a:extLst>
            </p:cNvPr>
            <p:cNvGrpSpPr/>
            <p:nvPr/>
          </p:nvGrpSpPr>
          <p:grpSpPr>
            <a:xfrm>
              <a:off x="8511650" y="1370520"/>
              <a:ext cx="1433339" cy="3544715"/>
              <a:chOff x="8511650" y="1370520"/>
              <a:chExt cx="1433339" cy="3544715"/>
            </a:xfrm>
          </p:grpSpPr>
          <p:pic>
            <p:nvPicPr>
              <p:cNvPr id="6" name="Picture 5" descr="A diagram of a tree&#10;&#10;Description automatically generated with medium confidence">
                <a:extLst>
                  <a:ext uri="{FF2B5EF4-FFF2-40B4-BE49-F238E27FC236}">
                    <a16:creationId xmlns:a16="http://schemas.microsoft.com/office/drawing/2014/main" id="{F81F74B6-FFEB-4977-852E-F953AA7D7B7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5103" t="28866" r="1746" b="38373"/>
              <a:stretch/>
            </p:blipFill>
            <p:spPr>
              <a:xfrm>
                <a:off x="8511650" y="1370520"/>
                <a:ext cx="1112363" cy="1348034"/>
              </a:xfrm>
              <a:prstGeom prst="rect">
                <a:avLst/>
              </a:prstGeom>
            </p:spPr>
          </p:pic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D57716E-5F30-A8AC-46EC-212C7B737576}"/>
                  </a:ext>
                </a:extLst>
              </p:cNvPr>
              <p:cNvSpPr txBox="1"/>
              <p:nvPr/>
            </p:nvSpPr>
            <p:spPr>
              <a:xfrm>
                <a:off x="8623793" y="2863112"/>
                <a:ext cx="1321196" cy="9002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50" dirty="0">
                    <a:latin typeface="Arial" panose="020B0604020202020204" pitchFamily="34" charset="0"/>
                    <a:cs typeface="Arial" panose="020B0604020202020204" pitchFamily="34" charset="0"/>
                  </a:rPr>
                  <a:t>Seasonal slope</a:t>
                </a:r>
              </a:p>
              <a:p>
                <a:r>
                  <a:rPr lang="en-US" sz="1050" dirty="0">
                    <a:latin typeface="Arial" panose="020B0604020202020204" pitchFamily="34" charset="0"/>
                    <a:cs typeface="Arial" panose="020B0604020202020204" pitchFamily="34" charset="0"/>
                  </a:rPr>
                  <a:t>     global</a:t>
                </a:r>
              </a:p>
              <a:p>
                <a:r>
                  <a:rPr lang="en-US" sz="1050" dirty="0">
                    <a:latin typeface="Arial" panose="020B0604020202020204" pitchFamily="34" charset="0"/>
                    <a:cs typeface="Arial" panose="020B0604020202020204" pitchFamily="34" charset="0"/>
                  </a:rPr>
                  <a:t>     winter</a:t>
                </a:r>
              </a:p>
              <a:p>
                <a:r>
                  <a:rPr lang="en-US" sz="1050" dirty="0">
                    <a:latin typeface="Arial" panose="020B0604020202020204" pitchFamily="34" charset="0"/>
                    <a:cs typeface="Arial" panose="020B0604020202020204" pitchFamily="34" charset="0"/>
                  </a:rPr>
                  <a:t>     snowmelt runoff</a:t>
                </a:r>
              </a:p>
              <a:p>
                <a:r>
                  <a:rPr lang="en-US" sz="1050" dirty="0">
                    <a:latin typeface="Arial" panose="020B0604020202020204" pitchFamily="34" charset="0"/>
                    <a:cs typeface="Arial" panose="020B0604020202020204" pitchFamily="34" charset="0"/>
                  </a:rPr>
                  <a:t>     summer    </a:t>
                </a:r>
              </a:p>
            </p:txBody>
          </p: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CB7168FC-A710-DA7F-E132-31642783D7A0}"/>
                  </a:ext>
                </a:extLst>
              </p:cNvPr>
              <p:cNvCxnSpPr/>
              <p:nvPr/>
            </p:nvCxnSpPr>
            <p:spPr>
              <a:xfrm flipV="1">
                <a:off x="8757280" y="3097963"/>
                <a:ext cx="114300" cy="95416"/>
              </a:xfrm>
              <a:prstGeom prst="line">
                <a:avLst/>
              </a:prstGeom>
              <a:ln w="28575">
                <a:solidFill>
                  <a:srgbClr val="7F7F7F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4478A894-D569-E779-D2ED-05F41101BEAE}"/>
                  </a:ext>
                </a:extLst>
              </p:cNvPr>
              <p:cNvCxnSpPr/>
              <p:nvPr/>
            </p:nvCxnSpPr>
            <p:spPr>
              <a:xfrm flipV="1">
                <a:off x="8757280" y="3265527"/>
                <a:ext cx="114300" cy="95416"/>
              </a:xfrm>
              <a:prstGeom prst="line">
                <a:avLst/>
              </a:prstGeom>
              <a:ln w="28575">
                <a:solidFill>
                  <a:srgbClr val="00008B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E4E20E86-79CC-A593-F140-4990E4378AD4}"/>
                  </a:ext>
                </a:extLst>
              </p:cNvPr>
              <p:cNvCxnSpPr/>
              <p:nvPr/>
            </p:nvCxnSpPr>
            <p:spPr>
              <a:xfrm flipV="1">
                <a:off x="8757280" y="3428645"/>
                <a:ext cx="114300" cy="95416"/>
              </a:xfrm>
              <a:prstGeom prst="line">
                <a:avLst/>
              </a:prstGeom>
              <a:ln w="28575">
                <a:solidFill>
                  <a:srgbClr val="548B54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591FF45A-7C65-7616-9AA5-D88A9A05876D}"/>
                  </a:ext>
                </a:extLst>
              </p:cNvPr>
              <p:cNvCxnSpPr/>
              <p:nvPr/>
            </p:nvCxnSpPr>
            <p:spPr>
              <a:xfrm flipV="1">
                <a:off x="8743697" y="3591763"/>
                <a:ext cx="114300" cy="95416"/>
              </a:xfrm>
              <a:prstGeom prst="line">
                <a:avLst/>
              </a:prstGeom>
              <a:ln w="28575">
                <a:solidFill>
                  <a:srgbClr val="CD9B1D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3B1E0307-278A-6097-AE1A-8108BB147F6C}"/>
                  </a:ext>
                </a:extLst>
              </p:cNvPr>
              <p:cNvGrpSpPr/>
              <p:nvPr/>
            </p:nvGrpSpPr>
            <p:grpSpPr>
              <a:xfrm>
                <a:off x="8734859" y="4152031"/>
                <a:ext cx="697800" cy="763204"/>
                <a:chOff x="8734859" y="4152031"/>
                <a:chExt cx="697800" cy="763204"/>
              </a:xfrm>
            </p:grpSpPr>
            <p:sp>
              <p:nvSpPr>
                <p:cNvPr id="12" name="Oval 11">
                  <a:extLst>
                    <a:ext uri="{FF2B5EF4-FFF2-40B4-BE49-F238E27FC236}">
                      <a16:creationId xmlns:a16="http://schemas.microsoft.com/office/drawing/2014/main" id="{A562C830-F04E-4F31-FBB4-22970384BAB3}"/>
                    </a:ext>
                  </a:extLst>
                </p:cNvPr>
                <p:cNvSpPr/>
                <p:nvPr/>
              </p:nvSpPr>
              <p:spPr>
                <a:xfrm>
                  <a:off x="8757280" y="4235570"/>
                  <a:ext cx="100717" cy="103517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F38A9EFE-581D-C6FE-7697-35852BF01A17}"/>
                    </a:ext>
                  </a:extLst>
                </p:cNvPr>
                <p:cNvSpPr/>
                <p:nvPr/>
              </p:nvSpPr>
              <p:spPr>
                <a:xfrm>
                  <a:off x="8750488" y="4483088"/>
                  <a:ext cx="114300" cy="103517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" name="Diamond 13">
                  <a:extLst>
                    <a:ext uri="{FF2B5EF4-FFF2-40B4-BE49-F238E27FC236}">
                      <a16:creationId xmlns:a16="http://schemas.microsoft.com/office/drawing/2014/main" id="{24E13F9D-4E6A-6649-26D3-5517C4ABC4A2}"/>
                    </a:ext>
                  </a:extLst>
                </p:cNvPr>
                <p:cNvSpPr/>
                <p:nvPr/>
              </p:nvSpPr>
              <p:spPr>
                <a:xfrm>
                  <a:off x="8734859" y="4715205"/>
                  <a:ext cx="159141" cy="140320"/>
                </a:xfrm>
                <a:prstGeom prst="diamond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E2DD4D32-2B2F-CD80-17B0-41AE7D016A22}"/>
                    </a:ext>
                  </a:extLst>
                </p:cNvPr>
                <p:cNvSpPr txBox="1"/>
                <p:nvPr/>
              </p:nvSpPr>
              <p:spPr>
                <a:xfrm>
                  <a:off x="8800847" y="4152031"/>
                  <a:ext cx="583814" cy="25391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5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glacier</a:t>
                  </a:r>
                </a:p>
              </p:txBody>
            </p:sp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2AEF604B-5A1E-7615-CB3F-894629CD6248}"/>
                    </a:ext>
                  </a:extLst>
                </p:cNvPr>
                <p:cNvSpPr txBox="1"/>
                <p:nvPr/>
              </p:nvSpPr>
              <p:spPr>
                <a:xfrm>
                  <a:off x="8836021" y="4661319"/>
                  <a:ext cx="596638" cy="25391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5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stream</a:t>
                  </a:r>
                </a:p>
              </p:txBody>
            </p:sp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E8D5CC55-8A12-8652-9A49-F80904BFE54E}"/>
                    </a:ext>
                  </a:extLst>
                </p:cNvPr>
                <p:cNvSpPr txBox="1"/>
                <p:nvPr/>
              </p:nvSpPr>
              <p:spPr>
                <a:xfrm>
                  <a:off x="8836021" y="4407889"/>
                  <a:ext cx="433132" cy="25391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5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lake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2228573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EDBB858D-8AB4-8E8E-0E05-A8F8FB6FE474}"/>
              </a:ext>
            </a:extLst>
          </p:cNvPr>
          <p:cNvGrpSpPr/>
          <p:nvPr/>
        </p:nvGrpSpPr>
        <p:grpSpPr>
          <a:xfrm>
            <a:off x="0" y="879850"/>
            <a:ext cx="11413441" cy="6003237"/>
            <a:chOff x="0" y="879850"/>
            <a:chExt cx="11413441" cy="6003237"/>
          </a:xfrm>
        </p:grpSpPr>
        <p:pic>
          <p:nvPicPr>
            <p:cNvPr id="24" name="Picture 23" descr="A graph of different colored lines&#10;&#10;Description automatically generated">
              <a:extLst>
                <a:ext uri="{FF2B5EF4-FFF2-40B4-BE49-F238E27FC236}">
                  <a16:creationId xmlns:a16="http://schemas.microsoft.com/office/drawing/2014/main" id="{3BB533B1-8247-6073-D3F6-EB40481EB04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952762"/>
              <a:ext cx="7153576" cy="4952475"/>
            </a:xfrm>
            <a:prstGeom prst="rect">
              <a:avLst/>
            </a:prstGeom>
          </p:spPr>
        </p:pic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5EA1BCB7-D564-EDA8-8F44-67CA24926B7A}"/>
                </a:ext>
              </a:extLst>
            </p:cNvPr>
            <p:cNvGrpSpPr/>
            <p:nvPr/>
          </p:nvGrpSpPr>
          <p:grpSpPr>
            <a:xfrm>
              <a:off x="313492" y="879850"/>
              <a:ext cx="11099949" cy="6003237"/>
              <a:chOff x="313492" y="879850"/>
              <a:chExt cx="11099949" cy="6003237"/>
            </a:xfrm>
          </p:grpSpPr>
          <p:pic>
            <p:nvPicPr>
              <p:cNvPr id="20" name="Picture 19" descr="A graph of a number of numbers&#10;&#10;Description automatically generated with medium confidence">
                <a:extLst>
                  <a:ext uri="{FF2B5EF4-FFF2-40B4-BE49-F238E27FC236}">
                    <a16:creationId xmlns:a16="http://schemas.microsoft.com/office/drawing/2014/main" id="{E76E49F8-CDAB-0B15-EAB9-B439B27CC03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20468"/>
              <a:stretch/>
            </p:blipFill>
            <p:spPr>
              <a:xfrm>
                <a:off x="6883270" y="3886406"/>
                <a:ext cx="3442550" cy="2996681"/>
              </a:xfrm>
              <a:prstGeom prst="rect">
                <a:avLst/>
              </a:prstGeom>
            </p:spPr>
          </p:pic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47361D02-0DE0-BDF3-D907-6C7D5B3996A2}"/>
                  </a:ext>
                </a:extLst>
              </p:cNvPr>
              <p:cNvGrpSpPr/>
              <p:nvPr/>
            </p:nvGrpSpPr>
            <p:grpSpPr>
              <a:xfrm>
                <a:off x="313492" y="879850"/>
                <a:ext cx="11099949" cy="3477255"/>
                <a:chOff x="313492" y="879850"/>
                <a:chExt cx="11099949" cy="3477255"/>
              </a:xfrm>
            </p:grpSpPr>
            <p:pic>
              <p:nvPicPr>
                <p:cNvPr id="26" name="Picture 25" descr="A graph of a number of red and blue dots&#10;&#10;Description automatically generated">
                  <a:extLst>
                    <a:ext uri="{FF2B5EF4-FFF2-40B4-BE49-F238E27FC236}">
                      <a16:creationId xmlns:a16="http://schemas.microsoft.com/office/drawing/2014/main" id="{FA3A8417-C1CF-F297-D302-CAB2A858C50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11700"/>
                <a:stretch/>
              </p:blipFill>
              <p:spPr>
                <a:xfrm>
                  <a:off x="6693489" y="952856"/>
                  <a:ext cx="3822112" cy="2996681"/>
                </a:xfrm>
                <a:prstGeom prst="rect">
                  <a:avLst/>
                </a:prstGeom>
              </p:spPr>
            </p:pic>
            <p:pic>
              <p:nvPicPr>
                <p:cNvPr id="27" name="Picture 26" descr="A graph of a number of red and blue dots&#10;&#10;Description automatically generated">
                  <a:extLst>
                    <a:ext uri="{FF2B5EF4-FFF2-40B4-BE49-F238E27FC236}">
                      <a16:creationId xmlns:a16="http://schemas.microsoft.com/office/drawing/2014/main" id="{618D4D39-9CB2-9295-7F6E-73B914B8A68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87758" t="28501" b="34940"/>
                <a:stretch/>
              </p:blipFill>
              <p:spPr>
                <a:xfrm>
                  <a:off x="10515601" y="2500895"/>
                  <a:ext cx="897840" cy="1856210"/>
                </a:xfrm>
                <a:prstGeom prst="rect">
                  <a:avLst/>
                </a:prstGeom>
              </p:spPr>
            </p:pic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AA005CB4-B8AD-9540-6209-AD07A7DD8985}"/>
                    </a:ext>
                  </a:extLst>
                </p:cNvPr>
                <p:cNvSpPr txBox="1"/>
                <p:nvPr/>
              </p:nvSpPr>
              <p:spPr>
                <a:xfrm>
                  <a:off x="313492" y="952762"/>
                  <a:ext cx="7268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a)</a:t>
                  </a:r>
                </a:p>
              </p:txBody>
            </p:sp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5D49A91A-9AEE-DBC6-93CB-9C53919C29B5}"/>
                    </a:ext>
                  </a:extLst>
                </p:cNvPr>
                <p:cNvSpPr txBox="1"/>
                <p:nvPr/>
              </p:nvSpPr>
              <p:spPr>
                <a:xfrm>
                  <a:off x="6581960" y="879850"/>
                  <a:ext cx="7268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b)</a:t>
                  </a:r>
                </a:p>
              </p:txBody>
            </p: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47EF6B90-5A25-26B8-05E6-2B3CB2510280}"/>
                    </a:ext>
                  </a:extLst>
                </p:cNvPr>
                <p:cNvSpPr txBox="1"/>
                <p:nvPr/>
              </p:nvSpPr>
              <p:spPr>
                <a:xfrm>
                  <a:off x="7524513" y="3811037"/>
                  <a:ext cx="7268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c)</a:t>
                  </a:r>
                </a:p>
              </p:txBody>
            </p:sp>
            <p:cxnSp>
              <p:nvCxnSpPr>
                <p:cNvPr id="32" name="Straight Connector 31">
                  <a:extLst>
                    <a:ext uri="{FF2B5EF4-FFF2-40B4-BE49-F238E27FC236}">
                      <a16:creationId xmlns:a16="http://schemas.microsoft.com/office/drawing/2014/main" id="{F14D8FBD-8CD7-3F14-0731-BF5D7914AC52}"/>
                    </a:ext>
                  </a:extLst>
                </p:cNvPr>
                <p:cNvCxnSpPr/>
                <p:nvPr/>
              </p:nvCxnSpPr>
              <p:spPr>
                <a:xfrm>
                  <a:off x="7824158" y="3932284"/>
                  <a:ext cx="2355012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34381207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BB26D8E8-F53C-06E4-4FEB-3566DA2F806F}"/>
              </a:ext>
            </a:extLst>
          </p:cNvPr>
          <p:cNvGrpSpPr/>
          <p:nvPr/>
        </p:nvGrpSpPr>
        <p:grpSpPr>
          <a:xfrm>
            <a:off x="138023" y="526166"/>
            <a:ext cx="11546214" cy="5749661"/>
            <a:chOff x="138023" y="526166"/>
            <a:chExt cx="11546214" cy="5749661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C45115AE-F497-AF26-3426-A0B631E8A9EF}"/>
                </a:ext>
              </a:extLst>
            </p:cNvPr>
            <p:cNvGrpSpPr/>
            <p:nvPr/>
          </p:nvGrpSpPr>
          <p:grpSpPr>
            <a:xfrm>
              <a:off x="138023" y="526166"/>
              <a:ext cx="11546214" cy="5025387"/>
              <a:chOff x="0" y="879850"/>
              <a:chExt cx="11546214" cy="5025387"/>
            </a:xfrm>
          </p:grpSpPr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800C47E7-8310-A23C-5162-FA32C023EE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0" y="952762"/>
                <a:ext cx="7153575" cy="4952475"/>
              </a:xfrm>
              <a:prstGeom prst="rect">
                <a:avLst/>
              </a:prstGeom>
            </p:spPr>
          </p:pic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A2A1FE11-2C5F-5222-0A44-F6947717CE05}"/>
                  </a:ext>
                </a:extLst>
              </p:cNvPr>
              <p:cNvGrpSpPr/>
              <p:nvPr/>
            </p:nvGrpSpPr>
            <p:grpSpPr>
              <a:xfrm>
                <a:off x="313492" y="879850"/>
                <a:ext cx="11232722" cy="3477254"/>
                <a:chOff x="313492" y="879850"/>
                <a:chExt cx="11232722" cy="3477254"/>
              </a:xfrm>
            </p:grpSpPr>
            <p:pic>
              <p:nvPicPr>
                <p:cNvPr id="19" name="Picture 18">
                  <a:extLst>
                    <a:ext uri="{FF2B5EF4-FFF2-40B4-BE49-F238E27FC236}">
                      <a16:creationId xmlns:a16="http://schemas.microsoft.com/office/drawing/2014/main" id="{30B21E6D-D182-D134-59F3-FFECDCA2685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-309" r="13626"/>
                <a:stretch/>
              </p:blipFill>
              <p:spPr>
                <a:xfrm>
                  <a:off x="6973865" y="956291"/>
                  <a:ext cx="3752491" cy="2996681"/>
                </a:xfrm>
                <a:prstGeom prst="rect">
                  <a:avLst/>
                </a:prstGeom>
              </p:spPr>
            </p:pic>
            <p:pic>
              <p:nvPicPr>
                <p:cNvPr id="20" name="Picture 19" descr="A graph of a number of red and blue dots&#10;&#10;Description automatically generated">
                  <a:extLst>
                    <a:ext uri="{FF2B5EF4-FFF2-40B4-BE49-F238E27FC236}">
                      <a16:creationId xmlns:a16="http://schemas.microsoft.com/office/drawing/2014/main" id="{4B27712A-76E3-08A3-5D92-7D755AE0452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87758" t="28501" b="34940"/>
                <a:stretch/>
              </p:blipFill>
              <p:spPr>
                <a:xfrm>
                  <a:off x="10648374" y="2500894"/>
                  <a:ext cx="897840" cy="1856210"/>
                </a:xfrm>
                <a:prstGeom prst="rect">
                  <a:avLst/>
                </a:prstGeom>
              </p:spPr>
            </p:pic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7F4BE4BE-FE4C-BB43-55F2-93D6BB0C160E}"/>
                    </a:ext>
                  </a:extLst>
                </p:cNvPr>
                <p:cNvSpPr txBox="1"/>
                <p:nvPr/>
              </p:nvSpPr>
              <p:spPr>
                <a:xfrm>
                  <a:off x="313492" y="952762"/>
                  <a:ext cx="7268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a)</a:t>
                  </a:r>
                </a:p>
              </p:txBody>
            </p:sp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E70A63C3-2717-CA02-8C21-887808446F88}"/>
                    </a:ext>
                  </a:extLst>
                </p:cNvPr>
                <p:cNvSpPr txBox="1"/>
                <p:nvPr/>
              </p:nvSpPr>
              <p:spPr>
                <a:xfrm>
                  <a:off x="6918374" y="879850"/>
                  <a:ext cx="7268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b)</a:t>
                  </a:r>
                </a:p>
              </p:txBody>
            </p:sp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F25C8D6E-5B49-E679-8883-7623CB3E97B2}"/>
                    </a:ext>
                  </a:extLst>
                </p:cNvPr>
                <p:cNvSpPr txBox="1"/>
                <p:nvPr/>
              </p:nvSpPr>
              <p:spPr>
                <a:xfrm>
                  <a:off x="7524513" y="3811037"/>
                  <a:ext cx="7268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c)</a:t>
                  </a:r>
                </a:p>
              </p:txBody>
            </p:sp>
            <p:cxnSp>
              <p:nvCxnSpPr>
                <p:cNvPr id="24" name="Straight Connector 23">
                  <a:extLst>
                    <a:ext uri="{FF2B5EF4-FFF2-40B4-BE49-F238E27FC236}">
                      <a16:creationId xmlns:a16="http://schemas.microsoft.com/office/drawing/2014/main" id="{7BF55CCE-0E9C-4FAB-6299-2CF7B2C98349}"/>
                    </a:ext>
                  </a:extLst>
                </p:cNvPr>
                <p:cNvCxnSpPr/>
                <p:nvPr/>
              </p:nvCxnSpPr>
              <p:spPr>
                <a:xfrm>
                  <a:off x="7824158" y="3932284"/>
                  <a:ext cx="2355012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27" name="Picture 26" descr="A graph with red and blue squares&#10;&#10;Description automatically generated">
              <a:extLst>
                <a:ext uri="{FF2B5EF4-FFF2-40B4-BE49-F238E27FC236}">
                  <a16:creationId xmlns:a16="http://schemas.microsoft.com/office/drawing/2014/main" id="{733A134F-6D28-939B-FE70-1139B48572E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2337"/>
            <a:stretch/>
          </p:blipFill>
          <p:spPr>
            <a:xfrm>
              <a:off x="7291598" y="3533862"/>
              <a:ext cx="3075936" cy="27419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797671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ACEECB-E204-ADEA-081C-F8E03104E5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176A5F6B-3BE4-A02B-F7CF-B03DF6F967AB}"/>
              </a:ext>
            </a:extLst>
          </p:cNvPr>
          <p:cNvGrpSpPr/>
          <p:nvPr/>
        </p:nvGrpSpPr>
        <p:grpSpPr>
          <a:xfrm>
            <a:off x="138023" y="526166"/>
            <a:ext cx="11546214" cy="5749661"/>
            <a:chOff x="138023" y="526166"/>
            <a:chExt cx="11546214" cy="574966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3AD6BDF-F026-240B-CDE9-0D1C320E81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" r="23576"/>
            <a:stretch/>
          </p:blipFill>
          <p:spPr>
            <a:xfrm>
              <a:off x="7291598" y="3533862"/>
              <a:ext cx="3025596" cy="2741965"/>
            </a:xfrm>
            <a:prstGeom prst="rect">
              <a:avLst/>
            </a:prstGeom>
          </p:spPr>
        </p:pic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540530E9-7BF8-DFEA-9660-07C6F12A8822}"/>
                </a:ext>
              </a:extLst>
            </p:cNvPr>
            <p:cNvGrpSpPr/>
            <p:nvPr/>
          </p:nvGrpSpPr>
          <p:grpSpPr>
            <a:xfrm>
              <a:off x="138023" y="526166"/>
              <a:ext cx="11546214" cy="5025386"/>
              <a:chOff x="0" y="879850"/>
              <a:chExt cx="11546214" cy="5025386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435794BD-1FB6-11BC-A92B-068F2C5B6E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0" y="952762"/>
                <a:ext cx="7153575" cy="4952474"/>
              </a:xfrm>
              <a:prstGeom prst="rect">
                <a:avLst/>
              </a:prstGeom>
            </p:spPr>
          </p:pic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1E9D2918-9983-5F27-8BF8-7DC6BD2F4A01}"/>
                  </a:ext>
                </a:extLst>
              </p:cNvPr>
              <p:cNvGrpSpPr/>
              <p:nvPr/>
            </p:nvGrpSpPr>
            <p:grpSpPr>
              <a:xfrm>
                <a:off x="322118" y="879850"/>
                <a:ext cx="11224096" cy="3477254"/>
                <a:chOff x="322118" y="879850"/>
                <a:chExt cx="11224096" cy="3477254"/>
              </a:xfrm>
            </p:grpSpPr>
            <p:pic>
              <p:nvPicPr>
                <p:cNvPr id="7" name="Picture 6">
                  <a:extLst>
                    <a:ext uri="{FF2B5EF4-FFF2-40B4-BE49-F238E27FC236}">
                      <a16:creationId xmlns:a16="http://schemas.microsoft.com/office/drawing/2014/main" id="{C55010A5-D11F-4E09-2D4A-C150EB1D7F0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270" r="13279" b="270"/>
                <a:stretch/>
              </p:blipFill>
              <p:spPr>
                <a:xfrm>
                  <a:off x="6973865" y="956291"/>
                  <a:ext cx="3774648" cy="2996681"/>
                </a:xfrm>
                <a:prstGeom prst="rect">
                  <a:avLst/>
                </a:prstGeom>
              </p:spPr>
            </p:pic>
            <p:pic>
              <p:nvPicPr>
                <p:cNvPr id="8" name="Picture 7" descr="A graph of a number of red and blue dots&#10;&#10;Description automatically generated">
                  <a:extLst>
                    <a:ext uri="{FF2B5EF4-FFF2-40B4-BE49-F238E27FC236}">
                      <a16:creationId xmlns:a16="http://schemas.microsoft.com/office/drawing/2014/main" id="{8E94769A-05C0-7A94-6183-154AF67DB2D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87758" t="28501" b="34940"/>
                <a:stretch/>
              </p:blipFill>
              <p:spPr>
                <a:xfrm>
                  <a:off x="10648374" y="2500894"/>
                  <a:ext cx="897840" cy="1856210"/>
                </a:xfrm>
                <a:prstGeom prst="rect">
                  <a:avLst/>
                </a:prstGeom>
              </p:spPr>
            </p:pic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863D46E9-2FF0-9289-299E-FECC19F58099}"/>
                    </a:ext>
                  </a:extLst>
                </p:cNvPr>
                <p:cNvSpPr txBox="1"/>
                <p:nvPr/>
              </p:nvSpPr>
              <p:spPr>
                <a:xfrm>
                  <a:off x="322118" y="883705"/>
                  <a:ext cx="7268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a)</a:t>
                  </a:r>
                </a:p>
              </p:txBody>
            </p:sp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617355CF-A2FE-57A2-7125-05E1B6131159}"/>
                    </a:ext>
                  </a:extLst>
                </p:cNvPr>
                <p:cNvSpPr txBox="1"/>
                <p:nvPr/>
              </p:nvSpPr>
              <p:spPr>
                <a:xfrm>
                  <a:off x="6918374" y="879850"/>
                  <a:ext cx="7268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b)</a:t>
                  </a:r>
                </a:p>
              </p:txBody>
            </p: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EFBD5BFA-DB12-2351-BD40-1BD5DD02CB90}"/>
                    </a:ext>
                  </a:extLst>
                </p:cNvPr>
                <p:cNvSpPr txBox="1"/>
                <p:nvPr/>
              </p:nvSpPr>
              <p:spPr>
                <a:xfrm>
                  <a:off x="7524513" y="3811037"/>
                  <a:ext cx="7268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c)</a:t>
                  </a:r>
                </a:p>
              </p:txBody>
            </p:sp>
            <p:cxnSp>
              <p:nvCxnSpPr>
                <p:cNvPr id="12" name="Straight Connector 11">
                  <a:extLst>
                    <a:ext uri="{FF2B5EF4-FFF2-40B4-BE49-F238E27FC236}">
                      <a16:creationId xmlns:a16="http://schemas.microsoft.com/office/drawing/2014/main" id="{F327A80C-E27A-B4D4-87CB-5E48A003E819}"/>
                    </a:ext>
                  </a:extLst>
                </p:cNvPr>
                <p:cNvCxnSpPr/>
                <p:nvPr/>
              </p:nvCxnSpPr>
              <p:spPr>
                <a:xfrm>
                  <a:off x="7806906" y="3949536"/>
                  <a:ext cx="2355012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34426024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AC1E63-FA34-F222-FB30-3C4BCBA576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309136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849</TotalTime>
  <Words>208</Words>
  <Application>Microsoft Office PowerPoint</Application>
  <PresentationFormat>Widescreen</PresentationFormat>
  <Paragraphs>79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Linnea Ann Rock</dc:creator>
  <cp:lastModifiedBy>Linnea Ann Rock</cp:lastModifiedBy>
  <cp:revision>7</cp:revision>
  <dcterms:created xsi:type="dcterms:W3CDTF">2024-11-04T21:07:10Z</dcterms:created>
  <dcterms:modified xsi:type="dcterms:W3CDTF">2024-11-08T23:43:36Z</dcterms:modified>
</cp:coreProperties>
</file>